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4" r:id="rId1"/>
  </p:sldMasterIdLst>
  <p:notesMasterIdLst>
    <p:notesMasterId r:id="rId40"/>
  </p:notesMasterIdLst>
  <p:handoutMasterIdLst>
    <p:handoutMasterId r:id="rId41"/>
  </p:handoutMasterIdLst>
  <p:sldIdLst>
    <p:sldId id="472" r:id="rId2"/>
    <p:sldId id="519" r:id="rId3"/>
    <p:sldId id="397" r:id="rId4"/>
    <p:sldId id="476" r:id="rId5"/>
    <p:sldId id="520" r:id="rId6"/>
    <p:sldId id="434" r:id="rId7"/>
    <p:sldId id="487" r:id="rId8"/>
    <p:sldId id="437" r:id="rId9"/>
    <p:sldId id="483" r:id="rId10"/>
    <p:sldId id="442" r:id="rId11"/>
    <p:sldId id="503" r:id="rId12"/>
    <p:sldId id="428" r:id="rId13"/>
    <p:sldId id="451" r:id="rId14"/>
    <p:sldId id="504" r:id="rId15"/>
    <p:sldId id="534" r:id="rId16"/>
    <p:sldId id="533" r:id="rId17"/>
    <p:sldId id="535" r:id="rId18"/>
    <p:sldId id="527" r:id="rId19"/>
    <p:sldId id="536" r:id="rId20"/>
    <p:sldId id="538" r:id="rId21"/>
    <p:sldId id="539" r:id="rId22"/>
    <p:sldId id="545" r:id="rId23"/>
    <p:sldId id="540" r:id="rId24"/>
    <p:sldId id="542" r:id="rId25"/>
    <p:sldId id="548" r:id="rId26"/>
    <p:sldId id="544" r:id="rId27"/>
    <p:sldId id="547" r:id="rId28"/>
    <p:sldId id="549" r:id="rId29"/>
    <p:sldId id="550" r:id="rId30"/>
    <p:sldId id="532" r:id="rId31"/>
    <p:sldId id="537" r:id="rId32"/>
    <p:sldId id="446" r:id="rId33"/>
    <p:sldId id="448" r:id="rId34"/>
    <p:sldId id="450" r:id="rId35"/>
    <p:sldId id="449" r:id="rId36"/>
    <p:sldId id="526" r:id="rId37"/>
    <p:sldId id="528" r:id="rId38"/>
    <p:sldId id="471" r:id="rId39"/>
  </p:sldIdLst>
  <p:sldSz cx="9144000" cy="6858000" type="screen4x3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CC3300"/>
    <a:srgbClr val="0244A6"/>
    <a:srgbClr val="0441A4"/>
    <a:srgbClr val="00823B"/>
    <a:srgbClr val="025AAA"/>
    <a:srgbClr val="B5C1CB"/>
    <a:srgbClr val="F0F2F4"/>
    <a:srgbClr val="0335A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55" autoAdjust="0"/>
    <p:restoredTop sz="99762" autoAdjust="0"/>
  </p:normalViewPr>
  <p:slideViewPr>
    <p:cSldViewPr snapToGrid="0">
      <p:cViewPr varScale="1">
        <p:scale>
          <a:sx n="56" d="100"/>
          <a:sy n="56" d="100"/>
        </p:scale>
        <p:origin x="-192" y="-84"/>
      </p:cViewPr>
      <p:guideLst>
        <p:guide orient="horz" pos="380"/>
        <p:guide pos="2886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66" d="100"/>
        <a:sy n="66" d="100"/>
      </p:scale>
      <p:origin x="0" y="3029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8.xml"/><Relationship Id="rId2" Type="http://schemas.openxmlformats.org/officeDocument/2006/relationships/slide" Target="slides/slide12.xml"/><Relationship Id="rId1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0097C606-F34B-4CBF-B302-54379EF4E155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952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7A8633A-99E2-49EA-AFED-6C4F8001AC2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>
              <a:latin typeface="Arial" pitchFamily="34" charset="0"/>
            </a:endParaRPr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EF796B-0238-4F15-8EF7-939DC10EAA1D}" type="slidenum">
              <a:rPr lang="ru-RU" altLang="ru-RU"/>
              <a:pPr/>
              <a:t>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>
              <a:latin typeface="Arial" pitchFamily="34" charset="0"/>
            </a:endParaRPr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2C6BEC-C0EE-4B54-92BC-D0A41695F2F9}" type="slidenum">
              <a:rPr lang="ru-RU" altLang="ru-RU"/>
              <a:pPr/>
              <a:t>9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5A8755-F288-40E4-844F-D16BB78E7280}" type="slidenum">
              <a:rPr lang="en-US" altLang="ru-RU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altLang="ru-RU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1177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 txBox="1">
            <a:spLocks noGrp="1" noChangeArrowheads="1"/>
          </p:cNvSpPr>
          <p:nvPr/>
        </p:nvSpPr>
        <p:spPr bwMode="auto">
          <a:xfrm>
            <a:off x="3849688" y="9429751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24C333E-CDC2-4352-865E-836175781D66}" type="slidenum">
              <a:rPr lang="ru-RU" altLang="ru-RU">
                <a:latin typeface="Times New Roman" pitchFamily="18" charset="0"/>
              </a:rPr>
              <a:pPr algn="r" eaLnBrk="1" hangingPunct="1">
                <a:spcBef>
                  <a:spcPct val="0"/>
                </a:spcBef>
              </a:pPr>
              <a:t>19</a:t>
            </a:fld>
            <a:endParaRPr lang="ru-RU" altLang="ru-RU">
              <a:latin typeface="Times New Roman" pitchFamily="18" charset="0"/>
            </a:endParaRPr>
          </a:p>
        </p:txBody>
      </p:sp>
      <p:sp>
        <p:nvSpPr>
          <p:cNvPr id="206851" name="Rectangle 7"/>
          <p:cNvSpPr txBox="1">
            <a:spLocks noGrp="1" noChangeArrowheads="1"/>
          </p:cNvSpPr>
          <p:nvPr/>
        </p:nvSpPr>
        <p:spPr bwMode="auto">
          <a:xfrm>
            <a:off x="3875088" y="9445625"/>
            <a:ext cx="2906712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D48D55D-1AAF-4518-9812-630E1F9A5ABB}" type="slidenum">
              <a:rPr lang="ru-RU" altLang="ru-RU">
                <a:latin typeface="Times New Roman" pitchFamily="18" charset="0"/>
              </a:rPr>
              <a:pPr algn="r" eaLnBrk="1" hangingPunct="1">
                <a:spcBef>
                  <a:spcPct val="0"/>
                </a:spcBef>
              </a:pPr>
              <a:t>19</a:t>
            </a:fld>
            <a:endParaRPr lang="ru-RU" altLang="ru-RU">
              <a:latin typeface="Times New Roman" pitchFamily="18" charset="0"/>
            </a:endParaRPr>
          </a:p>
        </p:txBody>
      </p:sp>
      <p:sp>
        <p:nvSpPr>
          <p:cNvPr id="2068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0685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ru-RU" altLang="ru-RU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2195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F9CD9AB2-E0EA-4B00-870C-F3C176ABA12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751F1E58-5D2C-4F4A-97EC-AE08701D4B7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3EEF41F3-5FFF-4246-A890-D8867BCC2A0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59C02C86-D448-4583-85D1-5D2D7E5534F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C8C504A1-E5D2-48F6-AB11-370667D052E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493A5006-7A6A-42A2-A072-C3A3D193D16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0515044E-9738-4BCA-8B11-A293FAF4D81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0"/>
            <a:ext cx="7772400" cy="35718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11878446-4810-4F0B-AAD7-422A59B7727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E0886AB0-7EF2-4EDA-881A-19FAC3FB8CF5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fld id="{D047F4D7-3006-4CE1-83E0-10B556BACDEB}" type="datetimeFigureOut">
              <a:rPr lang="ru-RU"/>
              <a:pPr>
                <a:defRPr/>
              </a:pPr>
              <a:t>21.11.2021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0E826C74-086A-4C9A-82FD-AC21B14A974E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3C31E317-15F2-42B3-AB62-158AC43AEF0C}" type="datetime1">
              <a:rPr lang="ru-RU"/>
              <a:pPr>
                <a:defRPr/>
              </a:pPr>
              <a:t>21.11.2021</a:t>
            </a:fld>
            <a:endParaRPr lang="ru-RU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2CB9C727-1FAE-486B-8593-2CC6DB195D5E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-2008" y="91147"/>
            <a:ext cx="9144000" cy="988484"/>
          </a:xfrm>
          <a:prstGeom prst="rect">
            <a:avLst/>
          </a:prstGeom>
          <a:solidFill>
            <a:srgbClr val="838D9B">
              <a:alpha val="100000"/>
            </a:srgbClr>
          </a:solidFill>
          <a:ln w="19050" cap="sq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44293"/>
            <a:ext cx="9144000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1079025"/>
            <a:ext cx="9144000" cy="45719"/>
          </a:xfrm>
          <a:prstGeom prst="rect">
            <a:avLst/>
          </a:prstGeom>
          <a:solidFill>
            <a:srgbClr val="00CC00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" name="Picture 2" descr="D:\Работа\НИИ ПП\Эмблема НИИПП\14,5.t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4156"/>
            <a:ext cx="6381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57295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103188"/>
            <a:ext cx="9144000" cy="98901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65088"/>
            <a:ext cx="9144000" cy="46037"/>
          </a:xfrm>
          <a:prstGeom prst="rect">
            <a:avLst/>
          </a:prstGeom>
          <a:solidFill>
            <a:srgbClr val="0070C0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0" y="1092200"/>
            <a:ext cx="9144000" cy="46038"/>
          </a:xfrm>
          <a:prstGeom prst="rect">
            <a:avLst/>
          </a:prstGeom>
          <a:solidFill>
            <a:srgbClr val="FF0000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29" name="Picture 2" descr="D:\Работа\НИИ ПП\Эмблема НИИПП\14,5.tif"/>
          <p:cNvPicPr>
            <a:picLocks noChangeAspect="1" noChangeArrowheads="1"/>
          </p:cNvPicPr>
          <p:nvPr userDrawn="1"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188913" y="222250"/>
            <a:ext cx="6381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502" r:id="rId1"/>
    <p:sldLayoutId id="2147486503" r:id="rId2"/>
    <p:sldLayoutId id="2147486504" r:id="rId3"/>
    <p:sldLayoutId id="2147486505" r:id="rId4"/>
    <p:sldLayoutId id="2147486511" r:id="rId5"/>
    <p:sldLayoutId id="2147486512" r:id="rId6"/>
    <p:sldLayoutId id="2147486513" r:id="rId7"/>
    <p:sldLayoutId id="2147486514" r:id="rId8"/>
    <p:sldLayoutId id="2147486515" r:id="rId9"/>
    <p:sldLayoutId id="2147486516" r:id="rId10"/>
    <p:sldLayoutId id="2147486517" r:id="rId11"/>
    <p:sldLayoutId id="2147486506" r:id="rId12"/>
    <p:sldLayoutId id="2147486507" r:id="rId13"/>
    <p:sldLayoutId id="2147486508" r:id="rId14"/>
    <p:sldLayoutId id="2147486518" r:id="rId15"/>
    <p:sldLayoutId id="2147486519" r:id="rId16"/>
    <p:sldLayoutId id="2147486509" r:id="rId17"/>
    <p:sldLayoutId id="2147486510" r:id="rId18"/>
    <p:sldLayoutId id="2147486520" r:id="rId19"/>
    <p:sldLayoutId id="2147486521" r:id="rId20"/>
    <p:sldLayoutId id="2147486522" r:id="rId2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11" Type="http://schemas.openxmlformats.org/officeDocument/2006/relationships/image" Target="../media/image24.jpeg"/><Relationship Id="rId5" Type="http://schemas.openxmlformats.org/officeDocument/2006/relationships/image" Target="../media/image18.pn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emf"/><Relationship Id="rId12" Type="http://schemas.openxmlformats.org/officeDocument/2006/relationships/image" Target="../media/image55.em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emf"/><Relationship Id="rId11" Type="http://schemas.openxmlformats.org/officeDocument/2006/relationships/image" Target="../media/image54.emf"/><Relationship Id="rId5" Type="http://schemas.openxmlformats.org/officeDocument/2006/relationships/image" Target="../media/image48.emf"/><Relationship Id="rId10" Type="http://schemas.openxmlformats.org/officeDocument/2006/relationships/image" Target="../media/image53.emf"/><Relationship Id="rId4" Type="http://schemas.openxmlformats.org/officeDocument/2006/relationships/image" Target="../media/image47.png"/><Relationship Id="rId9" Type="http://schemas.openxmlformats.org/officeDocument/2006/relationships/image" Target="../media/image52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slideLayout" Target="../slideLayouts/slideLayout20.xml"/><Relationship Id="rId1" Type="http://schemas.openxmlformats.org/officeDocument/2006/relationships/video" Target="file:///C:\Users\User\Desktop\&#1055;&#1088;&#1077;&#1079;&#1077;&#1085;&#1090;&#1072;&#1094;&#1080;&#1103;%20&#1076;&#1083;&#1103;%20&#1052;&#1069;&#1048;%2006.04.2018\videoplayback.mp4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 descr="D:\Работа\Эскизы\обложка для презентации\1.4х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0" y="1285875"/>
            <a:ext cx="91440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ru-RU" altLang="ru-RU" sz="2400" b="1">
                <a:solidFill>
                  <a:schemeClr val="bg1"/>
                </a:solidFill>
                <a:cs typeface="Arial" pitchFamily="34" charset="0"/>
              </a:rPr>
              <a:t>АКЦИОНЕРНОЕ ОБЩЕСТВО</a:t>
            </a:r>
            <a:br>
              <a:rPr lang="ru-RU" altLang="ru-RU" sz="2400" b="1">
                <a:solidFill>
                  <a:schemeClr val="bg1"/>
                </a:solidFill>
                <a:cs typeface="Arial" pitchFamily="34" charset="0"/>
              </a:rPr>
            </a:br>
            <a:r>
              <a:rPr lang="ru-RU" altLang="ru-RU" sz="2400" b="1">
                <a:solidFill>
                  <a:schemeClr val="bg1"/>
                </a:solidFill>
                <a:cs typeface="Arial" pitchFamily="34" charset="0"/>
              </a:rPr>
              <a:t>«НАУЧНО-ПРОИЗВОДСТВЕННАЯ КОРПОРАЦИЯ </a:t>
            </a:r>
            <a:br>
              <a:rPr lang="ru-RU" altLang="ru-RU" sz="2400" b="1">
                <a:solidFill>
                  <a:schemeClr val="bg1"/>
                </a:solidFill>
                <a:cs typeface="Arial" pitchFamily="34" charset="0"/>
              </a:rPr>
            </a:br>
            <a:r>
              <a:rPr lang="ru-RU" altLang="ru-RU" sz="2400" b="1">
                <a:solidFill>
                  <a:schemeClr val="bg1"/>
                </a:solidFill>
                <a:cs typeface="Arial" pitchFamily="34" charset="0"/>
              </a:rPr>
              <a:t>«СИСТЕМЫ  ПРЕЦИЗИОННОГО ПРИБОРОСТРОЕНИЯ»</a:t>
            </a:r>
          </a:p>
        </p:txBody>
      </p:sp>
      <p:pic>
        <p:nvPicPr>
          <p:cNvPr id="15364" name="Picture 4" descr="D:\Работа\ОАО НПК СПП\14,5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08450" y="219075"/>
            <a:ext cx="944563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Box 6"/>
          <p:cNvSpPr txBox="1">
            <a:spLocks noChangeArrowheads="1"/>
          </p:cNvSpPr>
          <p:nvPr/>
        </p:nvSpPr>
        <p:spPr bwMode="auto">
          <a:xfrm>
            <a:off x="4803775" y="6248400"/>
            <a:ext cx="43053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2400" i="1">
                <a:solidFill>
                  <a:schemeClr val="bg1"/>
                </a:solidFill>
                <a:cs typeface="Arial" pitchFamily="34" charset="0"/>
              </a:rPr>
              <a:t>От фантастики</a:t>
            </a:r>
            <a:r>
              <a:rPr lang="en-US" altLang="ru-RU" sz="2400" i="1">
                <a:solidFill>
                  <a:schemeClr val="bg1"/>
                </a:solidFill>
                <a:cs typeface="Arial" pitchFamily="34" charset="0"/>
              </a:rPr>
              <a:t> —</a:t>
            </a:r>
            <a:r>
              <a:rPr lang="ru-RU" altLang="ru-RU" sz="2400" i="1">
                <a:solidFill>
                  <a:schemeClr val="bg1"/>
                </a:solidFill>
                <a:cs typeface="Arial" pitchFamily="34" charset="0"/>
              </a:rPr>
              <a:t> к серии</a:t>
            </a:r>
          </a:p>
        </p:txBody>
      </p:sp>
      <p:pic>
        <p:nvPicPr>
          <p:cNvPr id="65542" name="Picture 6" descr="D:\Работа\ФОТО\Глонасс\GLONASS-M фон.jpg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350893" y="3289299"/>
            <a:ext cx="1691241" cy="1195796"/>
          </a:xfrm>
          <a:prstGeom prst="roundRect">
            <a:avLst>
              <a:gd name="adj" fmla="val 16667"/>
            </a:avLst>
          </a:prstGeom>
          <a:ln w="19050">
            <a:solidFill>
              <a:schemeClr val="bg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65546" name="Picture 10" descr="D:\Работа\ФОТО\для обложки\Архыз.jpg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6496837" y="4406900"/>
            <a:ext cx="1722524" cy="1217928"/>
          </a:xfrm>
          <a:prstGeom prst="roundRect">
            <a:avLst>
              <a:gd name="adj" fmla="val 16667"/>
            </a:avLst>
          </a:prstGeom>
          <a:ln>
            <a:solidFill>
              <a:schemeClr val="bg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2" descr="C:\Users\User-02433\Desktop\Planet-Atmosphere-Stars-1440x25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4767" y="1136650"/>
            <a:ext cx="6919233" cy="389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3" descr="D:\Работа\Филиалы\АОЛЦ\DSCF2614_1001.jpg"/>
          <p:cNvPicPr>
            <a:picLocks noChangeAspect="1" noChangeArrowheads="1"/>
          </p:cNvPicPr>
          <p:nvPr/>
        </p:nvPicPr>
        <p:blipFill>
          <a:blip r:embed="rId3" cstate="print"/>
          <a:srcRect t="880" b="15359"/>
          <a:stretch>
            <a:fillRect/>
          </a:stretch>
        </p:blipFill>
        <p:spPr bwMode="auto">
          <a:xfrm>
            <a:off x="-1" y="3589867"/>
            <a:ext cx="5256713" cy="3314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Rectangle 4"/>
          <p:cNvSpPr>
            <a:spLocks noChangeArrowheads="1"/>
          </p:cNvSpPr>
          <p:nvPr/>
        </p:nvSpPr>
        <p:spPr bwMode="auto">
          <a:xfrm>
            <a:off x="1487488" y="412750"/>
            <a:ext cx="69723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>
              <a:defRPr/>
            </a:pPr>
            <a:r>
              <a:rPr lang="ru-RU" sz="2400" b="1" cap="all" dirty="0">
                <a:solidFill>
                  <a:schemeClr val="bg1"/>
                </a:solidFill>
                <a:latin typeface="Arial" charset="0"/>
              </a:rPr>
              <a:t>Основные направления деятельности</a:t>
            </a:r>
            <a:endParaRPr lang="ru-RU" sz="2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41738" y="1138238"/>
            <a:ext cx="1646237" cy="57435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/>
          </a:p>
        </p:txBody>
      </p:sp>
      <p:sp>
        <p:nvSpPr>
          <p:cNvPr id="16392" name="Прямоугольник 2"/>
          <p:cNvSpPr>
            <a:spLocks noChangeArrowheads="1"/>
          </p:cNvSpPr>
          <p:nvPr/>
        </p:nvSpPr>
        <p:spPr bwMode="auto">
          <a:xfrm>
            <a:off x="3703638" y="1135063"/>
            <a:ext cx="1728787" cy="569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400" b="1">
                <a:solidFill>
                  <a:srgbClr val="002060"/>
                </a:solidFill>
              </a:rPr>
              <a:t>Высокоточные системы навигационно-баллистического</a:t>
            </a:r>
          </a:p>
          <a:p>
            <a:pPr algn="ctr"/>
            <a:r>
              <a:rPr lang="ru-RU" altLang="ru-RU" sz="1400" b="1">
                <a:solidFill>
                  <a:srgbClr val="002060"/>
                </a:solidFill>
              </a:rPr>
              <a:t>обеспечения</a:t>
            </a:r>
          </a:p>
          <a:p>
            <a:pPr algn="ctr"/>
            <a:endParaRPr lang="ru-RU" altLang="ru-RU" sz="1400" b="1">
              <a:solidFill>
                <a:srgbClr val="002060"/>
              </a:solidFill>
            </a:endParaRPr>
          </a:p>
          <a:p>
            <a:pPr algn="ctr"/>
            <a:r>
              <a:rPr lang="ru-RU" altLang="ru-RU" sz="1400" b="1" i="1">
                <a:solidFill>
                  <a:srgbClr val="C00000"/>
                </a:solidFill>
              </a:rPr>
              <a:t>Основные технологии:</a:t>
            </a:r>
            <a:endParaRPr lang="ru-RU" altLang="ru-RU" sz="1400" b="1">
              <a:solidFill>
                <a:srgbClr val="C00000"/>
              </a:solidFill>
            </a:endParaRPr>
          </a:p>
          <a:p>
            <a:pPr algn="ctr"/>
            <a:endParaRPr lang="ru-RU" altLang="ru-RU" sz="1400" b="1">
              <a:solidFill>
                <a:srgbClr val="002060"/>
              </a:solidFill>
            </a:endParaRPr>
          </a:p>
          <a:p>
            <a:pPr algn="ctr"/>
            <a:r>
              <a:rPr lang="ru-RU" altLang="ru-RU" sz="1400" b="1">
                <a:solidFill>
                  <a:srgbClr val="002060"/>
                </a:solidFill>
              </a:rPr>
              <a:t>Угловые измерения</a:t>
            </a:r>
          </a:p>
          <a:p>
            <a:pPr algn="ctr"/>
            <a:r>
              <a:rPr lang="ru-RU" altLang="ru-RU" sz="1400" b="1">
                <a:solidFill>
                  <a:srgbClr val="002060"/>
                </a:solidFill>
              </a:rPr>
              <a:t/>
            </a:r>
            <a:br>
              <a:rPr lang="ru-RU" altLang="ru-RU" sz="1400" b="1">
                <a:solidFill>
                  <a:srgbClr val="002060"/>
                </a:solidFill>
              </a:rPr>
            </a:br>
            <a:r>
              <a:rPr lang="ru-RU" altLang="ru-RU" sz="1400" b="1">
                <a:solidFill>
                  <a:srgbClr val="002060"/>
                </a:solidFill>
              </a:rPr>
              <a:t>Дальнометрия</a:t>
            </a:r>
            <a:br>
              <a:rPr lang="ru-RU" altLang="ru-RU" sz="1400" b="1">
                <a:solidFill>
                  <a:srgbClr val="002060"/>
                </a:solidFill>
              </a:rPr>
            </a:br>
            <a:endParaRPr lang="ru-RU" altLang="ru-RU" sz="1400" b="1">
              <a:solidFill>
                <a:srgbClr val="002060"/>
              </a:solidFill>
            </a:endParaRPr>
          </a:p>
          <a:p>
            <a:pPr algn="ctr"/>
            <a:r>
              <a:rPr lang="ru-RU" altLang="ru-RU" sz="1400" b="1">
                <a:solidFill>
                  <a:srgbClr val="002060"/>
                </a:solidFill>
              </a:rPr>
              <a:t>Фотометрия</a:t>
            </a:r>
            <a:br>
              <a:rPr lang="ru-RU" altLang="ru-RU" sz="1400" b="1">
                <a:solidFill>
                  <a:srgbClr val="002060"/>
                </a:solidFill>
              </a:rPr>
            </a:br>
            <a:endParaRPr lang="ru-RU" altLang="ru-RU" sz="1400" b="1">
              <a:solidFill>
                <a:srgbClr val="002060"/>
              </a:solidFill>
            </a:endParaRPr>
          </a:p>
          <a:p>
            <a:pPr algn="ctr"/>
            <a:r>
              <a:rPr lang="ru-RU" altLang="ru-RU" sz="1400" b="1">
                <a:solidFill>
                  <a:srgbClr val="002060"/>
                </a:solidFill>
              </a:rPr>
              <a:t>Радиометрия</a:t>
            </a:r>
          </a:p>
          <a:p>
            <a:pPr algn="ctr"/>
            <a:r>
              <a:rPr lang="ru-RU" altLang="ru-RU" sz="1400" b="1">
                <a:solidFill>
                  <a:srgbClr val="002060"/>
                </a:solidFill>
              </a:rPr>
              <a:t/>
            </a:r>
            <a:br>
              <a:rPr lang="ru-RU" altLang="ru-RU" sz="1400" b="1">
                <a:solidFill>
                  <a:srgbClr val="002060"/>
                </a:solidFill>
              </a:rPr>
            </a:br>
            <a:r>
              <a:rPr lang="ru-RU" altLang="ru-RU" sz="1400" b="1">
                <a:solidFill>
                  <a:srgbClr val="002060"/>
                </a:solidFill>
              </a:rPr>
              <a:t>Получение изображений</a:t>
            </a:r>
          </a:p>
          <a:p>
            <a:pPr algn="ctr"/>
            <a:r>
              <a:rPr lang="ru-RU" altLang="ru-RU" sz="1400" b="1">
                <a:solidFill>
                  <a:srgbClr val="002060"/>
                </a:solidFill>
              </a:rPr>
              <a:t/>
            </a:r>
            <a:br>
              <a:rPr lang="ru-RU" altLang="ru-RU" sz="1400" b="1">
                <a:solidFill>
                  <a:srgbClr val="002060"/>
                </a:solidFill>
              </a:rPr>
            </a:br>
            <a:r>
              <a:rPr lang="ru-RU" altLang="ru-RU" sz="1400" b="1">
                <a:solidFill>
                  <a:srgbClr val="002060"/>
                </a:solidFill>
              </a:rPr>
              <a:t>Лазерная космическая и атмосферная связь</a:t>
            </a:r>
          </a:p>
          <a:p>
            <a:pPr algn="ctr"/>
            <a:endParaRPr lang="ru-RU" altLang="ru-RU" sz="1400" b="1">
              <a:solidFill>
                <a:srgbClr val="002060"/>
              </a:solidFill>
            </a:endParaRPr>
          </a:p>
        </p:txBody>
      </p:sp>
      <p:sp>
        <p:nvSpPr>
          <p:cNvPr id="11" name="Rectangle 22"/>
          <p:cNvSpPr>
            <a:spLocks noChangeArrowheads="1"/>
          </p:cNvSpPr>
          <p:nvPr/>
        </p:nvSpPr>
        <p:spPr bwMode="auto">
          <a:xfrm>
            <a:off x="209550" y="6502400"/>
            <a:ext cx="16113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39700" dist="38100" dir="2700000" algn="tl" rotWithShape="0">
              <a:schemeClr val="bg1"/>
            </a:outerShdw>
          </a:effectLst>
        </p:spPr>
        <p:txBody>
          <a:bodyPr wrap="none" lIns="0" tIns="0" rIns="0" bIns="0">
            <a:spAutoFit/>
          </a:bodyPr>
          <a:lstStyle/>
          <a:p>
            <a:pPr eaLnBrk="1" hangingPunct="1">
              <a:defRPr/>
            </a:pPr>
            <a:r>
              <a:rPr lang="ru-RU" sz="2000" b="1" spc="300" dirty="0">
                <a:solidFill>
                  <a:schemeClr val="bg1"/>
                </a:solidFill>
                <a:latin typeface="Arial" charset="0"/>
              </a:rPr>
              <a:t>Наземные</a:t>
            </a:r>
            <a:endParaRPr lang="ru-RU" sz="2000" spc="3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5" name="Rectangle 27"/>
          <p:cNvSpPr>
            <a:spLocks noChangeArrowheads="1"/>
          </p:cNvSpPr>
          <p:nvPr/>
        </p:nvSpPr>
        <p:spPr bwMode="auto">
          <a:xfrm>
            <a:off x="6805613" y="3592513"/>
            <a:ext cx="22256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39700" dist="38100" dir="10140000" algn="tl" rotWithShape="0">
              <a:schemeClr val="bg1"/>
            </a:outerShdw>
          </a:effectLst>
        </p:spPr>
        <p:txBody>
          <a:bodyPr lIns="0" tIns="0" rIns="0" bIns="0">
            <a:spAutoFit/>
          </a:bodyPr>
          <a:lstStyle/>
          <a:p>
            <a:pPr algn="r" eaLnBrk="1" hangingPunct="1">
              <a:defRPr/>
            </a:pPr>
            <a:r>
              <a:rPr lang="ru-RU" sz="2000" b="1" spc="300" dirty="0">
                <a:solidFill>
                  <a:schemeClr val="bg1"/>
                </a:solidFill>
                <a:latin typeface="Arial" charset="0"/>
              </a:rPr>
              <a:t>Космические</a:t>
            </a:r>
            <a:endParaRPr lang="ru-RU" sz="2000" spc="3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6" name="Rectangle 23"/>
          <p:cNvSpPr>
            <a:spLocks noChangeArrowheads="1"/>
          </p:cNvSpPr>
          <p:nvPr/>
        </p:nvSpPr>
        <p:spPr bwMode="auto">
          <a:xfrm>
            <a:off x="7637463" y="6443663"/>
            <a:ext cx="13684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39700" dist="38100" dir="6960000" algn="tl" rotWithShape="0">
              <a:schemeClr val="bg1"/>
            </a:outerShdw>
          </a:effectLst>
        </p:spPr>
        <p:txBody>
          <a:bodyPr wrap="none" lIns="0" tIns="0" rIns="0" bIns="0">
            <a:spAutoFit/>
          </a:bodyPr>
          <a:lstStyle/>
          <a:p>
            <a:pPr algn="r" eaLnBrk="1" hangingPunct="1">
              <a:defRPr/>
            </a:pPr>
            <a:r>
              <a:rPr lang="ru-RU" sz="2000" b="1" spc="300" dirty="0">
                <a:solidFill>
                  <a:schemeClr val="bg1"/>
                </a:solidFill>
                <a:latin typeface="Arial" charset="0"/>
              </a:rPr>
              <a:t>Морские</a:t>
            </a:r>
            <a:endParaRPr lang="ru-RU" sz="2000" spc="3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16398" name="Picture 10" descr="D:\Работа\ФОТО\наши изделия\DSCN0048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30301"/>
              </a:clrFrom>
              <a:clrTo>
                <a:srgbClr val="030301">
                  <a:alpha val="0"/>
                </a:srgbClr>
              </a:clrTo>
            </a:clrChange>
          </a:blip>
          <a:srcRect l="19598" t="15926" r="28281" b="6819"/>
          <a:stretch>
            <a:fillRect/>
          </a:stretch>
        </p:blipFill>
        <p:spPr bwMode="auto">
          <a:xfrm>
            <a:off x="6961188" y="1277938"/>
            <a:ext cx="79692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9" name="Picture 11" descr="D:\Работа\ФОТО\Глонасс\GLONASS-M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72113" y="1782763"/>
            <a:ext cx="2865437" cy="189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0" name="Picture 24" descr="E:\Работа\фото установок и систем\ларец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-722861">
            <a:off x="8172450" y="1716088"/>
            <a:ext cx="692150" cy="69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5" name="Picture 21" descr="E:\Работа\фото установок и систем\Алтай 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263" y="4057650"/>
            <a:ext cx="1381125" cy="1035050"/>
          </a:xfrm>
          <a:prstGeom prst="rect">
            <a:avLst/>
          </a:prstGeom>
          <a:noFill/>
          <a:ln>
            <a:solidFill>
              <a:schemeClr val="tx2">
                <a:lumMod val="50000"/>
                <a:lumOff val="50000"/>
              </a:schemeClr>
            </a:solidFill>
          </a:ln>
        </p:spPr>
      </p:pic>
      <p:sp>
        <p:nvSpPr>
          <p:cNvPr id="19" name="Прямоугольник 18"/>
          <p:cNvSpPr/>
          <p:nvPr/>
        </p:nvSpPr>
        <p:spPr>
          <a:xfrm>
            <a:off x="719138" y="5414963"/>
            <a:ext cx="860425" cy="719137"/>
          </a:xfrm>
          <a:prstGeom prst="rect">
            <a:avLst/>
          </a:prstGeom>
          <a:noFill/>
          <a:ln>
            <a:solidFill>
              <a:srgbClr val="99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Прямая со стрелкой 50"/>
          <p:cNvCxnSpPr/>
          <p:nvPr/>
        </p:nvCxnSpPr>
        <p:spPr>
          <a:xfrm>
            <a:off x="2481263" y="1689100"/>
            <a:ext cx="722312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4" name="Line 70"/>
          <p:cNvSpPr>
            <a:spLocks noChangeShapeType="1"/>
          </p:cNvSpPr>
          <p:nvPr/>
        </p:nvSpPr>
        <p:spPr bwMode="auto">
          <a:xfrm>
            <a:off x="6437313" y="3076575"/>
            <a:ext cx="0" cy="95250"/>
          </a:xfrm>
          <a:prstGeom prst="line">
            <a:avLst/>
          </a:prstGeom>
          <a:noFill/>
          <a:ln w="28575">
            <a:solidFill>
              <a:schemeClr val="tx2">
                <a:lumMod val="75000"/>
                <a:lumOff val="25000"/>
              </a:schemeClr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427038" y="1284288"/>
            <a:ext cx="2105025" cy="844550"/>
          </a:xfrm>
          <a:prstGeom prst="rect">
            <a:avLst/>
          </a:prstGeom>
          <a:solidFill>
            <a:srgbClr val="EDF0F3"/>
          </a:solidFill>
          <a:ln w="9525">
            <a:solidFill>
              <a:schemeClr val="tx2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ru-RU" sz="1200" b="1" dirty="0">
              <a:solidFill>
                <a:srgbClr val="C00000"/>
              </a:solidFill>
            </a:endParaRPr>
          </a:p>
          <a:p>
            <a:pPr algn="ctr" eaLnBrk="1" hangingPunct="1">
              <a:defRPr/>
            </a:pPr>
            <a:endParaRPr lang="ru-RU" sz="1050" b="1" dirty="0">
              <a:solidFill>
                <a:srgbClr val="C00000"/>
              </a:solidFill>
            </a:endParaRPr>
          </a:p>
          <a:p>
            <a:pPr algn="ctr" eaLnBrk="1" hangingPunct="1">
              <a:defRPr/>
            </a:pPr>
            <a:r>
              <a:rPr lang="ru-RU" sz="1050" b="1" dirty="0">
                <a:solidFill>
                  <a:srgbClr val="C00000"/>
                </a:solidFill>
              </a:rPr>
              <a:t>АО</a:t>
            </a:r>
          </a:p>
          <a:p>
            <a:pPr algn="ctr" eaLnBrk="1" hangingPunct="1">
              <a:defRPr/>
            </a:pPr>
            <a:r>
              <a:rPr lang="ru-RU" sz="1050" b="1" dirty="0">
                <a:solidFill>
                  <a:srgbClr val="C00000"/>
                </a:solidFill>
              </a:rPr>
              <a:t>«106 экспериментальный</a:t>
            </a:r>
          </a:p>
          <a:p>
            <a:pPr algn="ctr" eaLnBrk="1" hangingPunct="1">
              <a:defRPr/>
            </a:pPr>
            <a:r>
              <a:rPr lang="ru-RU" sz="1050" b="1" dirty="0">
                <a:solidFill>
                  <a:srgbClr val="C00000"/>
                </a:solidFill>
              </a:rPr>
              <a:t>оптико-механический завод»</a:t>
            </a:r>
          </a:p>
          <a:p>
            <a:pPr algn="ctr" eaLnBrk="1" hangingPunct="1">
              <a:defRPr/>
            </a:pPr>
            <a:endParaRPr lang="ru-RU" sz="900" b="1" dirty="0"/>
          </a:p>
          <a:p>
            <a:pPr algn="ctr" eaLnBrk="1" hangingPunct="1">
              <a:defRPr/>
            </a:pPr>
            <a:r>
              <a:rPr lang="ru-RU" sz="1000" b="1" dirty="0"/>
              <a:t> г. Москва</a:t>
            </a:r>
          </a:p>
          <a:p>
            <a:pPr algn="ctr" eaLnBrk="1" hangingPunct="1">
              <a:defRPr/>
            </a:pPr>
            <a:endParaRPr lang="ru-RU" sz="1050" b="1" dirty="0"/>
          </a:p>
          <a:p>
            <a:pPr algn="ctr" eaLnBrk="1" hangingPunct="1">
              <a:defRPr/>
            </a:pPr>
            <a:endParaRPr lang="ru-RU" sz="1000" b="1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524625" y="1284288"/>
            <a:ext cx="2076450" cy="1069975"/>
          </a:xfrm>
          <a:prstGeom prst="rect">
            <a:avLst/>
          </a:prstGeom>
          <a:solidFill>
            <a:srgbClr val="EDF0F3"/>
          </a:solidFill>
          <a:ln w="9525">
            <a:solidFill>
              <a:schemeClr val="tx2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ru-RU" sz="1050" b="1" dirty="0">
              <a:solidFill>
                <a:srgbClr val="C00000"/>
              </a:solidFill>
            </a:endParaRPr>
          </a:p>
          <a:p>
            <a:pPr algn="ctr" eaLnBrk="1" hangingPunct="1">
              <a:defRPr/>
            </a:pPr>
            <a:r>
              <a:rPr lang="ru-RU" sz="1050" b="1" dirty="0">
                <a:solidFill>
                  <a:srgbClr val="C00000"/>
                </a:solidFill>
              </a:rPr>
              <a:t>АО</a:t>
            </a:r>
          </a:p>
          <a:p>
            <a:pPr algn="ctr" eaLnBrk="1" hangingPunct="1">
              <a:defRPr/>
            </a:pPr>
            <a:r>
              <a:rPr lang="ru-RU" sz="1050" b="1" dirty="0">
                <a:solidFill>
                  <a:srgbClr val="C00000"/>
                </a:solidFill>
              </a:rPr>
              <a:t>«Научно-инженерный центр</a:t>
            </a:r>
          </a:p>
          <a:p>
            <a:pPr algn="ctr" eaLnBrk="1" hangingPunct="1">
              <a:defRPr/>
            </a:pPr>
            <a:r>
              <a:rPr lang="ru-RU" sz="1050" b="1" dirty="0">
                <a:solidFill>
                  <a:srgbClr val="C00000"/>
                </a:solidFill>
              </a:rPr>
              <a:t>электротехнического</a:t>
            </a:r>
          </a:p>
          <a:p>
            <a:pPr algn="ctr" eaLnBrk="1" hangingPunct="1">
              <a:defRPr/>
            </a:pPr>
            <a:r>
              <a:rPr lang="ru-RU" sz="1050" b="1" dirty="0">
                <a:solidFill>
                  <a:srgbClr val="C00000"/>
                </a:solidFill>
              </a:rPr>
              <a:t>университета»</a:t>
            </a:r>
          </a:p>
          <a:p>
            <a:pPr algn="ctr" eaLnBrk="1" hangingPunct="1">
              <a:defRPr/>
            </a:pPr>
            <a:endParaRPr lang="ru-RU" sz="1100" b="1" dirty="0">
              <a:solidFill>
                <a:srgbClr val="C00000"/>
              </a:solidFill>
            </a:endParaRPr>
          </a:p>
          <a:p>
            <a:pPr algn="ctr" eaLnBrk="1" hangingPunct="1">
              <a:defRPr/>
            </a:pPr>
            <a:r>
              <a:rPr lang="ru-RU" sz="1000" b="1" dirty="0">
                <a:solidFill>
                  <a:srgbClr val="990000"/>
                </a:solidFill>
              </a:rPr>
              <a:t> </a:t>
            </a:r>
            <a:r>
              <a:rPr lang="ru-RU" sz="1000" b="1" dirty="0"/>
              <a:t>г. Санкт - Петербург</a:t>
            </a:r>
          </a:p>
          <a:p>
            <a:pPr algn="ctr" eaLnBrk="1" hangingPunct="1">
              <a:defRPr/>
            </a:pPr>
            <a:endParaRPr lang="ru-RU" sz="1000" b="1" dirty="0"/>
          </a:p>
        </p:txBody>
      </p:sp>
      <p:sp>
        <p:nvSpPr>
          <p:cNvPr id="17413" name="Rectangle 15"/>
          <p:cNvSpPr>
            <a:spLocks noChangeArrowheads="1"/>
          </p:cNvSpPr>
          <p:nvPr/>
        </p:nvSpPr>
        <p:spPr bwMode="auto">
          <a:xfrm>
            <a:off x="125413" y="3187700"/>
            <a:ext cx="1547812" cy="1019175"/>
          </a:xfrm>
          <a:prstGeom prst="rect">
            <a:avLst/>
          </a:prstGeom>
          <a:solidFill>
            <a:srgbClr val="C0CAD2">
              <a:alpha val="50196"/>
            </a:srgbClr>
          </a:solidFill>
          <a:ln w="9525">
            <a:solidFill>
              <a:schemeClr val="tx2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altLang="ru-RU" sz="1000" b="1" dirty="0">
                <a:latin typeface="Arial" charset="0"/>
              </a:rPr>
              <a:t>Филиал</a:t>
            </a:r>
          </a:p>
          <a:p>
            <a:pPr algn="ctr" eaLnBrk="1" hangingPunct="1">
              <a:defRPr/>
            </a:pPr>
            <a:r>
              <a:rPr lang="ru-RU" altLang="ru-RU" sz="1000" b="1" dirty="0">
                <a:latin typeface="Arial" charset="0"/>
              </a:rPr>
              <a:t>Центр</a:t>
            </a:r>
          </a:p>
          <a:p>
            <a:pPr algn="ctr" eaLnBrk="1" hangingPunct="1">
              <a:defRPr/>
            </a:pPr>
            <a:r>
              <a:rPr lang="ru-RU" altLang="ru-RU" sz="1000" b="1" dirty="0">
                <a:latin typeface="Arial" charset="0"/>
              </a:rPr>
              <a:t>специализированных</a:t>
            </a:r>
          </a:p>
          <a:p>
            <a:pPr algn="ctr" eaLnBrk="1" hangingPunct="1">
              <a:defRPr/>
            </a:pPr>
            <a:r>
              <a:rPr lang="ru-RU" altLang="ru-RU" sz="1000" b="1" dirty="0">
                <a:latin typeface="Arial" charset="0"/>
              </a:rPr>
              <a:t>приемных систем</a:t>
            </a:r>
          </a:p>
          <a:p>
            <a:pPr algn="ctr" eaLnBrk="1" hangingPunct="1">
              <a:defRPr/>
            </a:pPr>
            <a:endParaRPr lang="en-US" altLang="ru-RU" sz="1000" b="1" dirty="0">
              <a:latin typeface="Arial" charset="0"/>
            </a:endParaRPr>
          </a:p>
          <a:p>
            <a:pPr algn="ctr" eaLnBrk="1" hangingPunct="1">
              <a:defRPr/>
            </a:pPr>
            <a:r>
              <a:rPr lang="ru-RU" altLang="ru-RU" sz="1000" b="1" dirty="0">
                <a:latin typeface="Arial" charset="0"/>
              </a:rPr>
              <a:t>г. Великий Новгород </a:t>
            </a:r>
          </a:p>
        </p:txBody>
      </p:sp>
      <p:sp>
        <p:nvSpPr>
          <p:cNvPr id="17414" name="Rectangle 18"/>
          <p:cNvSpPr>
            <a:spLocks noChangeArrowheads="1"/>
          </p:cNvSpPr>
          <p:nvPr/>
        </p:nvSpPr>
        <p:spPr bwMode="auto">
          <a:xfrm>
            <a:off x="1795463" y="3179763"/>
            <a:ext cx="1639887" cy="1019175"/>
          </a:xfrm>
          <a:prstGeom prst="rect">
            <a:avLst/>
          </a:prstGeom>
          <a:solidFill>
            <a:srgbClr val="C0CAD2">
              <a:alpha val="50196"/>
            </a:srgbClr>
          </a:solidFill>
          <a:ln w="9525">
            <a:solidFill>
              <a:schemeClr val="tx2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altLang="ru-RU" sz="1000" b="1">
                <a:latin typeface="Arial" charset="0"/>
              </a:rPr>
              <a:t>Филиал</a:t>
            </a:r>
          </a:p>
          <a:p>
            <a:pPr algn="ctr" eaLnBrk="1" hangingPunct="1">
              <a:defRPr/>
            </a:pPr>
            <a:r>
              <a:rPr lang="ru-RU" altLang="ru-RU" sz="1000" b="1">
                <a:latin typeface="Arial" charset="0"/>
              </a:rPr>
              <a:t>«Алтайский </a:t>
            </a:r>
          </a:p>
          <a:p>
            <a:pPr algn="ctr" eaLnBrk="1" hangingPunct="1">
              <a:defRPr/>
            </a:pPr>
            <a:r>
              <a:rPr lang="ru-RU" altLang="ru-RU" sz="1000" b="1">
                <a:latin typeface="Arial" charset="0"/>
              </a:rPr>
              <a:t>оптико-лазерный </a:t>
            </a:r>
          </a:p>
          <a:p>
            <a:pPr algn="ctr" eaLnBrk="1" hangingPunct="1">
              <a:defRPr/>
            </a:pPr>
            <a:r>
              <a:rPr lang="ru-RU" altLang="ru-RU" sz="1000" b="1">
                <a:latin typeface="Arial" charset="0"/>
              </a:rPr>
              <a:t>Центр им. Г.С. Титова»</a:t>
            </a:r>
          </a:p>
          <a:p>
            <a:pPr algn="ctr" eaLnBrk="1" hangingPunct="1">
              <a:defRPr/>
            </a:pPr>
            <a:endParaRPr lang="ru-RU" altLang="ru-RU" sz="1000" b="1">
              <a:latin typeface="Arial" charset="0"/>
            </a:endParaRPr>
          </a:p>
          <a:p>
            <a:pPr algn="ctr" eaLnBrk="1" hangingPunct="1">
              <a:defRPr/>
            </a:pPr>
            <a:r>
              <a:rPr lang="ru-RU" altLang="ru-RU" sz="1000" b="1">
                <a:latin typeface="Arial" charset="0"/>
              </a:rPr>
              <a:t>Алтайский край</a:t>
            </a:r>
          </a:p>
        </p:txBody>
      </p:sp>
      <p:sp>
        <p:nvSpPr>
          <p:cNvPr id="17415" name="Rectangle 19"/>
          <p:cNvSpPr>
            <a:spLocks noChangeArrowheads="1"/>
          </p:cNvSpPr>
          <p:nvPr/>
        </p:nvSpPr>
        <p:spPr bwMode="auto">
          <a:xfrm>
            <a:off x="7267575" y="3179763"/>
            <a:ext cx="1689100" cy="1011237"/>
          </a:xfrm>
          <a:prstGeom prst="rect">
            <a:avLst/>
          </a:prstGeom>
          <a:solidFill>
            <a:srgbClr val="C0CAD2">
              <a:alpha val="50196"/>
            </a:srgbClr>
          </a:solidFill>
          <a:ln w="9525">
            <a:solidFill>
              <a:schemeClr val="tx2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altLang="ru-RU" sz="1000" b="1" dirty="0">
                <a:latin typeface="Arial" charset="0"/>
              </a:rPr>
              <a:t>Филиал</a:t>
            </a:r>
          </a:p>
          <a:p>
            <a:pPr algn="ctr" eaLnBrk="1" hangingPunct="1">
              <a:defRPr/>
            </a:pPr>
            <a:r>
              <a:rPr lang="ru-RU" altLang="ru-RU" sz="1000" b="1" dirty="0">
                <a:latin typeface="Arial" charset="0"/>
              </a:rPr>
              <a:t>«Станция оптических </a:t>
            </a:r>
          </a:p>
          <a:p>
            <a:pPr algn="ctr" eaLnBrk="1" hangingPunct="1">
              <a:defRPr/>
            </a:pPr>
            <a:r>
              <a:rPr lang="ru-RU" altLang="ru-RU" sz="1000" b="1" dirty="0">
                <a:latin typeface="Arial" charset="0"/>
              </a:rPr>
              <a:t>наблюдений «Архыз»</a:t>
            </a:r>
          </a:p>
          <a:p>
            <a:pPr algn="ctr" eaLnBrk="1" hangingPunct="1">
              <a:defRPr/>
            </a:pPr>
            <a:endParaRPr lang="ru-RU" altLang="ru-RU" sz="1000" b="1" dirty="0">
              <a:latin typeface="Arial" charset="0"/>
            </a:endParaRPr>
          </a:p>
          <a:p>
            <a:pPr algn="ctr" eaLnBrk="1" hangingPunct="1">
              <a:defRPr/>
            </a:pPr>
            <a:r>
              <a:rPr lang="ru-RU" altLang="ru-RU" sz="1000" b="1" dirty="0">
                <a:latin typeface="Arial" charset="0"/>
              </a:rPr>
              <a:t>Карачаево-Черкесская </a:t>
            </a:r>
          </a:p>
          <a:p>
            <a:pPr algn="ctr" eaLnBrk="1" hangingPunct="1">
              <a:defRPr/>
            </a:pPr>
            <a:r>
              <a:rPr lang="ru-RU" altLang="ru-RU" sz="1000" b="1" dirty="0">
                <a:latin typeface="Arial" charset="0"/>
              </a:rPr>
              <a:t>Республика</a:t>
            </a:r>
          </a:p>
        </p:txBody>
      </p:sp>
      <p:sp>
        <p:nvSpPr>
          <p:cNvPr id="17416" name="Rectangle 20"/>
          <p:cNvSpPr>
            <a:spLocks noChangeArrowheads="1"/>
          </p:cNvSpPr>
          <p:nvPr/>
        </p:nvSpPr>
        <p:spPr bwMode="auto">
          <a:xfrm>
            <a:off x="5749925" y="3171825"/>
            <a:ext cx="1371600" cy="1017588"/>
          </a:xfrm>
          <a:prstGeom prst="rect">
            <a:avLst/>
          </a:prstGeom>
          <a:solidFill>
            <a:srgbClr val="C0CAD2">
              <a:alpha val="50196"/>
            </a:srgbClr>
          </a:solidFill>
          <a:ln w="9525">
            <a:solidFill>
              <a:schemeClr val="tx2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altLang="ru-RU" sz="1000" b="1" dirty="0">
                <a:latin typeface="Arial" charset="0"/>
              </a:rPr>
              <a:t>Филиал</a:t>
            </a:r>
          </a:p>
          <a:p>
            <a:pPr algn="ctr" eaLnBrk="1" hangingPunct="1">
              <a:defRPr/>
            </a:pPr>
            <a:r>
              <a:rPr lang="ru-RU" altLang="ru-RU" sz="1000" b="1" dirty="0">
                <a:latin typeface="Arial" charset="0"/>
              </a:rPr>
              <a:t>   Институт </a:t>
            </a:r>
          </a:p>
          <a:p>
            <a:pPr algn="ctr" eaLnBrk="1" hangingPunct="1">
              <a:defRPr/>
            </a:pPr>
            <a:r>
              <a:rPr lang="ru-RU" altLang="ru-RU" sz="1000" b="1" dirty="0">
                <a:latin typeface="Arial" charset="0"/>
              </a:rPr>
              <a:t>лазерной физики</a:t>
            </a:r>
          </a:p>
          <a:p>
            <a:pPr algn="ctr" eaLnBrk="1" hangingPunct="1">
              <a:defRPr/>
            </a:pPr>
            <a:endParaRPr lang="ru-RU" altLang="ru-RU" sz="1000" b="1" dirty="0">
              <a:latin typeface="Arial" charset="0"/>
            </a:endParaRPr>
          </a:p>
          <a:p>
            <a:pPr algn="ctr" eaLnBrk="1" hangingPunct="1">
              <a:defRPr/>
            </a:pPr>
            <a:endParaRPr lang="ru-RU" altLang="ru-RU" sz="1000" b="1" dirty="0">
              <a:latin typeface="Arial" charset="0"/>
            </a:endParaRPr>
          </a:p>
          <a:p>
            <a:pPr algn="ctr" eaLnBrk="1" hangingPunct="1">
              <a:defRPr/>
            </a:pPr>
            <a:r>
              <a:rPr lang="ru-RU" altLang="ru-RU" sz="1000" b="1" dirty="0">
                <a:latin typeface="Arial" charset="0"/>
              </a:rPr>
              <a:t>г. Санкт-Петербург</a:t>
            </a:r>
          </a:p>
        </p:txBody>
      </p:sp>
      <p:sp>
        <p:nvSpPr>
          <p:cNvPr id="17417" name="Rectangle 19"/>
          <p:cNvSpPr>
            <a:spLocks noChangeArrowheads="1"/>
          </p:cNvSpPr>
          <p:nvPr/>
        </p:nvSpPr>
        <p:spPr bwMode="auto">
          <a:xfrm>
            <a:off x="3517900" y="3163888"/>
            <a:ext cx="2151063" cy="1020762"/>
          </a:xfrm>
          <a:prstGeom prst="rect">
            <a:avLst/>
          </a:prstGeom>
          <a:solidFill>
            <a:srgbClr val="C0CAD2">
              <a:alpha val="50196"/>
            </a:srgbClr>
          </a:solidFill>
          <a:ln w="9525">
            <a:solidFill>
              <a:schemeClr val="tx2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altLang="ru-RU" sz="1000" b="1" dirty="0">
                <a:latin typeface="Arial" charset="0"/>
              </a:rPr>
              <a:t>Филиал</a:t>
            </a:r>
          </a:p>
          <a:p>
            <a:pPr algn="ctr" eaLnBrk="1" hangingPunct="1">
              <a:defRPr/>
            </a:pPr>
            <a:r>
              <a:rPr lang="ru-RU" altLang="ru-RU" sz="1000" b="1" dirty="0">
                <a:latin typeface="Arial" charset="0"/>
              </a:rPr>
              <a:t>Центр прецизионного </a:t>
            </a:r>
          </a:p>
          <a:p>
            <a:pPr algn="ctr" eaLnBrk="1" hangingPunct="1">
              <a:defRPr/>
            </a:pPr>
            <a:r>
              <a:rPr lang="ru-RU" altLang="ru-RU" sz="1000" b="1" dirty="0">
                <a:latin typeface="Arial" charset="0"/>
              </a:rPr>
              <a:t>Навигационно-баллистического </a:t>
            </a:r>
          </a:p>
          <a:p>
            <a:pPr algn="ctr" eaLnBrk="1" hangingPunct="1">
              <a:defRPr/>
            </a:pPr>
            <a:r>
              <a:rPr lang="ru-RU" altLang="ru-RU" sz="1000" b="1" dirty="0">
                <a:latin typeface="Arial" charset="0"/>
              </a:rPr>
              <a:t>обеспечения</a:t>
            </a:r>
          </a:p>
          <a:p>
            <a:pPr algn="ctr" eaLnBrk="1" hangingPunct="1">
              <a:defRPr/>
            </a:pPr>
            <a:endParaRPr lang="ru-RU" altLang="ru-RU" sz="1000" b="1" dirty="0">
              <a:latin typeface="Arial" charset="0"/>
            </a:endParaRPr>
          </a:p>
          <a:p>
            <a:pPr algn="ctr" eaLnBrk="1" hangingPunct="1">
              <a:defRPr/>
            </a:pPr>
            <a:r>
              <a:rPr lang="ru-RU" altLang="ru-RU" sz="1000" b="1" dirty="0">
                <a:latin typeface="Arial" charset="0"/>
              </a:rPr>
              <a:t>МО, г. Юбилейный</a:t>
            </a:r>
          </a:p>
        </p:txBody>
      </p:sp>
      <p:sp>
        <p:nvSpPr>
          <p:cNvPr id="17418" name="TextBox 2"/>
          <p:cNvSpPr txBox="1">
            <a:spLocks noChangeArrowheads="1"/>
          </p:cNvSpPr>
          <p:nvPr/>
        </p:nvSpPr>
        <p:spPr bwMode="auto">
          <a:xfrm>
            <a:off x="974725" y="355600"/>
            <a:ext cx="81438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400" b="1" cap="all" dirty="0">
                <a:solidFill>
                  <a:schemeClr val="bg1"/>
                </a:solidFill>
                <a:latin typeface="Arial" charset="0"/>
              </a:rPr>
              <a:t>Интегрированная структура  АО «НПК «СПП»</a:t>
            </a:r>
            <a:endParaRPr lang="ru-RU" sz="2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419" name="Rectangle 3"/>
          <p:cNvSpPr>
            <a:spLocks noChangeArrowheads="1"/>
          </p:cNvSpPr>
          <p:nvPr/>
        </p:nvSpPr>
        <p:spPr bwMode="auto">
          <a:xfrm>
            <a:off x="3206750" y="1309688"/>
            <a:ext cx="2703513" cy="1295400"/>
          </a:xfrm>
          <a:prstGeom prst="rect">
            <a:avLst/>
          </a:prstGeom>
          <a:solidFill>
            <a:srgbClr val="D2E7FA"/>
          </a:solidFill>
          <a:ln w="12700">
            <a:solidFill>
              <a:schemeClr val="tx2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rgbClr val="C00000"/>
                </a:solidFill>
                <a:latin typeface="Arial" charset="0"/>
              </a:rPr>
              <a:t>АО «НПК «СПП»</a:t>
            </a:r>
          </a:p>
          <a:p>
            <a:pPr algn="ctr" eaLnBrk="1" hangingPunct="1">
              <a:defRPr/>
            </a:pPr>
            <a:r>
              <a:rPr lang="ru-RU" sz="1200" b="1" dirty="0">
                <a:latin typeface="Arial" charset="0"/>
              </a:rPr>
              <a:t> </a:t>
            </a:r>
            <a:r>
              <a:rPr lang="ru-RU" sz="1300" b="1" dirty="0">
                <a:latin typeface="Arial" charset="0"/>
              </a:rPr>
              <a:t>с опытно-экспериментальным</a:t>
            </a:r>
          </a:p>
          <a:p>
            <a:pPr algn="ctr" eaLnBrk="1" hangingPunct="1">
              <a:defRPr/>
            </a:pPr>
            <a:r>
              <a:rPr lang="ru-RU" sz="1300" b="1" dirty="0">
                <a:latin typeface="Arial" charset="0"/>
              </a:rPr>
              <a:t> заводом</a:t>
            </a:r>
            <a:r>
              <a:rPr lang="ru-RU" sz="1200" b="1" dirty="0">
                <a:latin typeface="Arial" charset="0"/>
              </a:rPr>
              <a:t> </a:t>
            </a:r>
            <a:endParaRPr lang="en-US" sz="1200" b="1" dirty="0">
              <a:latin typeface="Arial" charset="0"/>
            </a:endParaRPr>
          </a:p>
          <a:p>
            <a:pPr algn="ctr" eaLnBrk="1" hangingPunct="1">
              <a:defRPr/>
            </a:pPr>
            <a:endParaRPr lang="ru-RU" sz="1200" b="1" dirty="0">
              <a:latin typeface="Arial" charset="0"/>
            </a:endParaRPr>
          </a:p>
          <a:p>
            <a:pPr algn="ctr" eaLnBrk="1" hangingPunct="1">
              <a:defRPr/>
            </a:pPr>
            <a:r>
              <a:rPr lang="ru-RU" sz="1200" b="1" dirty="0">
                <a:latin typeface="Arial" charset="0"/>
              </a:rPr>
              <a:t>г. Москва</a:t>
            </a:r>
            <a:endParaRPr lang="en-US" sz="1200" b="1" dirty="0">
              <a:latin typeface="Arial" charset="0"/>
            </a:endParaRPr>
          </a:p>
          <a:p>
            <a:pPr algn="ctr" eaLnBrk="1" hangingPunct="1">
              <a:defRPr/>
            </a:pPr>
            <a:endParaRPr lang="en-US" sz="900" b="1" dirty="0">
              <a:latin typeface="Arial" charset="0"/>
            </a:endParaRPr>
          </a:p>
        </p:txBody>
      </p:sp>
      <p:sp>
        <p:nvSpPr>
          <p:cNvPr id="39" name="Rectangle 19"/>
          <p:cNvSpPr>
            <a:spLocks noChangeArrowheads="1"/>
          </p:cNvSpPr>
          <p:nvPr/>
        </p:nvSpPr>
        <p:spPr bwMode="auto">
          <a:xfrm>
            <a:off x="420688" y="4378325"/>
            <a:ext cx="1752600" cy="1019175"/>
          </a:xfrm>
          <a:prstGeom prst="rect">
            <a:avLst/>
          </a:prstGeom>
          <a:solidFill>
            <a:srgbClr val="B5C1CB"/>
          </a:solidFill>
          <a:ln w="9525">
            <a:solidFill>
              <a:schemeClr val="accent6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900" b="1" dirty="0"/>
              <a:t>Обособленное </a:t>
            </a:r>
          </a:p>
          <a:p>
            <a:pPr algn="ctr" eaLnBrk="1" hangingPunct="1">
              <a:defRPr/>
            </a:pPr>
            <a:r>
              <a:rPr lang="ru-RU" sz="900" b="1" dirty="0"/>
              <a:t>подразделение</a:t>
            </a:r>
          </a:p>
          <a:p>
            <a:pPr algn="ctr" eaLnBrk="1" hangingPunct="1">
              <a:defRPr/>
            </a:pPr>
            <a:r>
              <a:rPr lang="ru-RU" sz="900" b="1" dirty="0"/>
              <a:t>«Конструирование </a:t>
            </a:r>
            <a:br>
              <a:rPr lang="ru-RU" sz="900" b="1" dirty="0"/>
            </a:br>
            <a:r>
              <a:rPr lang="ru-RU" sz="900" b="1" dirty="0"/>
              <a:t>оптико-механических</a:t>
            </a:r>
          </a:p>
          <a:p>
            <a:pPr algn="ctr" eaLnBrk="1" hangingPunct="1">
              <a:defRPr/>
            </a:pPr>
            <a:r>
              <a:rPr lang="ru-RU" sz="900" b="1" dirty="0"/>
              <a:t>приборов»</a:t>
            </a:r>
          </a:p>
          <a:p>
            <a:pPr algn="ctr" eaLnBrk="1" hangingPunct="1">
              <a:defRPr/>
            </a:pPr>
            <a:endParaRPr lang="ru-RU" sz="900" b="1" dirty="0"/>
          </a:p>
          <a:p>
            <a:pPr algn="ctr" eaLnBrk="1" hangingPunct="1">
              <a:defRPr/>
            </a:pPr>
            <a:r>
              <a:rPr lang="ru-RU" sz="900" b="1" dirty="0"/>
              <a:t>МО,  г. Красногорск</a:t>
            </a:r>
          </a:p>
        </p:txBody>
      </p:sp>
      <p:sp>
        <p:nvSpPr>
          <p:cNvPr id="40" name="Rectangle 19"/>
          <p:cNvSpPr>
            <a:spLocks noChangeArrowheads="1"/>
          </p:cNvSpPr>
          <p:nvPr/>
        </p:nvSpPr>
        <p:spPr bwMode="auto">
          <a:xfrm>
            <a:off x="2481263" y="4360863"/>
            <a:ext cx="1743075" cy="1041400"/>
          </a:xfrm>
          <a:prstGeom prst="rect">
            <a:avLst/>
          </a:prstGeom>
          <a:solidFill>
            <a:srgbClr val="B5C1CB"/>
          </a:solidFill>
          <a:ln w="9525">
            <a:solidFill>
              <a:schemeClr val="accent6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900" b="1" dirty="0"/>
              <a:t>Обособленное </a:t>
            </a:r>
          </a:p>
          <a:p>
            <a:pPr algn="ctr" eaLnBrk="1" hangingPunct="1">
              <a:defRPr/>
            </a:pPr>
            <a:r>
              <a:rPr lang="ru-RU" sz="900" b="1" dirty="0"/>
              <a:t>подразделение</a:t>
            </a:r>
          </a:p>
          <a:p>
            <a:pPr algn="ctr" eaLnBrk="1" hangingPunct="1">
              <a:defRPr/>
            </a:pPr>
            <a:r>
              <a:rPr lang="ru-RU" sz="900" b="1" dirty="0"/>
              <a:t>«Расчет и конструирование </a:t>
            </a:r>
          </a:p>
          <a:p>
            <a:pPr algn="ctr" eaLnBrk="1" hangingPunct="1">
              <a:defRPr/>
            </a:pPr>
            <a:r>
              <a:rPr lang="ru-RU" sz="900" b="1" dirty="0"/>
              <a:t>оптических объективов»</a:t>
            </a:r>
          </a:p>
          <a:p>
            <a:pPr algn="ctr" eaLnBrk="1" hangingPunct="1">
              <a:defRPr/>
            </a:pPr>
            <a:endParaRPr lang="ru-RU" sz="900" b="1" dirty="0"/>
          </a:p>
          <a:p>
            <a:pPr algn="ctr" eaLnBrk="1" hangingPunct="1">
              <a:defRPr/>
            </a:pPr>
            <a:endParaRPr lang="ru-RU" sz="900" b="1" dirty="0"/>
          </a:p>
          <a:p>
            <a:pPr algn="ctr" eaLnBrk="1" hangingPunct="1">
              <a:defRPr/>
            </a:pPr>
            <a:r>
              <a:rPr lang="ru-RU" sz="900" b="1" dirty="0"/>
              <a:t>МО,  г. Красногорск</a:t>
            </a:r>
          </a:p>
        </p:txBody>
      </p:sp>
      <p:sp>
        <p:nvSpPr>
          <p:cNvPr id="41" name="Rectangle 19"/>
          <p:cNvSpPr>
            <a:spLocks noChangeArrowheads="1"/>
          </p:cNvSpPr>
          <p:nvPr/>
        </p:nvSpPr>
        <p:spPr bwMode="auto">
          <a:xfrm>
            <a:off x="215900" y="5661025"/>
            <a:ext cx="1754188" cy="1127125"/>
          </a:xfrm>
          <a:prstGeom prst="rect">
            <a:avLst/>
          </a:prstGeom>
          <a:solidFill>
            <a:srgbClr val="B5C1CB"/>
          </a:solidFill>
          <a:ln w="9525">
            <a:solidFill>
              <a:schemeClr val="accent6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ru-RU" sz="900" b="1" dirty="0"/>
              <a:t>Обособленное 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ru-RU" sz="900" b="1" dirty="0"/>
              <a:t>подразделение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ru-RU" sz="900" b="1" dirty="0"/>
              <a:t>«Сервисное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ru-RU" sz="900" b="1" dirty="0"/>
              <a:t>обслуживание </a:t>
            </a:r>
            <a:br>
              <a:rPr lang="ru-RU" sz="900" b="1" dirty="0"/>
            </a:br>
            <a:r>
              <a:rPr lang="ru-RU" sz="900" b="1" dirty="0"/>
              <a:t>(технический надзор) 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ru-RU" sz="900" b="1" dirty="0"/>
              <a:t>КОС «Сажень-С»</a:t>
            </a:r>
            <a:br>
              <a:rPr lang="ru-RU" sz="900" b="1" dirty="0"/>
            </a:br>
            <a:endParaRPr lang="ru-RU" sz="900" b="1" dirty="0"/>
          </a:p>
          <a:p>
            <a:pPr algn="ctr" eaLnBrk="1" hangingPunct="1">
              <a:defRPr/>
            </a:pPr>
            <a:r>
              <a:rPr lang="ru-RU" sz="900" b="1" dirty="0"/>
              <a:t>г. Комсомольск-на-Амуре</a:t>
            </a:r>
          </a:p>
        </p:txBody>
      </p:sp>
      <p:sp>
        <p:nvSpPr>
          <p:cNvPr id="42" name="Rectangle 19"/>
          <p:cNvSpPr>
            <a:spLocks noChangeArrowheads="1"/>
          </p:cNvSpPr>
          <p:nvPr/>
        </p:nvSpPr>
        <p:spPr bwMode="auto">
          <a:xfrm>
            <a:off x="4665663" y="4360863"/>
            <a:ext cx="1751012" cy="1041400"/>
          </a:xfrm>
          <a:prstGeom prst="rect">
            <a:avLst/>
          </a:prstGeom>
          <a:solidFill>
            <a:srgbClr val="B5C1CB"/>
          </a:solidFill>
          <a:ln w="9525">
            <a:solidFill>
              <a:schemeClr val="accent6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900" b="1" dirty="0"/>
              <a:t>Обособленное</a:t>
            </a:r>
          </a:p>
          <a:p>
            <a:pPr algn="ctr" eaLnBrk="1" hangingPunct="1">
              <a:defRPr/>
            </a:pPr>
            <a:r>
              <a:rPr lang="ru-RU" sz="900" b="1" dirty="0"/>
              <a:t> подразделение</a:t>
            </a:r>
          </a:p>
          <a:p>
            <a:pPr algn="ctr" eaLnBrk="1" hangingPunct="1">
              <a:defRPr/>
            </a:pPr>
            <a:r>
              <a:rPr lang="ru-RU" sz="900" b="1" dirty="0"/>
              <a:t>«Разработка бортовых</a:t>
            </a:r>
            <a:br>
              <a:rPr lang="ru-RU" sz="900" b="1" dirty="0"/>
            </a:br>
            <a:r>
              <a:rPr lang="ru-RU" sz="900" b="1" dirty="0"/>
              <a:t>оптико-механических </a:t>
            </a:r>
            <a:br>
              <a:rPr lang="ru-RU" sz="900" b="1" dirty="0"/>
            </a:br>
            <a:r>
              <a:rPr lang="ru-RU" sz="900" b="1" dirty="0"/>
              <a:t>приборов и систем»</a:t>
            </a:r>
          </a:p>
          <a:p>
            <a:pPr algn="ctr" eaLnBrk="1" hangingPunct="1">
              <a:defRPr/>
            </a:pPr>
            <a:endParaRPr lang="ru-RU" sz="900" b="1" dirty="0"/>
          </a:p>
          <a:p>
            <a:pPr algn="ctr" eaLnBrk="1" hangingPunct="1">
              <a:defRPr/>
            </a:pPr>
            <a:r>
              <a:rPr lang="ru-RU" sz="900" b="1" dirty="0"/>
              <a:t>МО,  г. Троицк</a:t>
            </a:r>
          </a:p>
        </p:txBody>
      </p:sp>
      <p:sp>
        <p:nvSpPr>
          <p:cNvPr id="43" name="Rectangle 19"/>
          <p:cNvSpPr>
            <a:spLocks noChangeArrowheads="1"/>
          </p:cNvSpPr>
          <p:nvPr/>
        </p:nvSpPr>
        <p:spPr bwMode="auto">
          <a:xfrm>
            <a:off x="6773863" y="4367213"/>
            <a:ext cx="1763712" cy="1033462"/>
          </a:xfrm>
          <a:prstGeom prst="rect">
            <a:avLst/>
          </a:prstGeom>
          <a:solidFill>
            <a:srgbClr val="B5C1CB"/>
          </a:solidFill>
          <a:ln w="9525">
            <a:solidFill>
              <a:schemeClr val="accent6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900" b="1" dirty="0"/>
              <a:t>Обособленное </a:t>
            </a:r>
          </a:p>
          <a:p>
            <a:pPr algn="ctr" eaLnBrk="1" hangingPunct="1">
              <a:defRPr/>
            </a:pPr>
            <a:r>
              <a:rPr lang="ru-RU" sz="900" b="1" dirty="0"/>
              <a:t>подразделение</a:t>
            </a:r>
          </a:p>
          <a:p>
            <a:pPr algn="ctr" eaLnBrk="1" hangingPunct="1">
              <a:defRPr/>
            </a:pPr>
            <a:r>
              <a:rPr lang="ru-RU" sz="900" b="1" dirty="0"/>
              <a:t>«Создание </a:t>
            </a:r>
          </a:p>
          <a:p>
            <a:pPr algn="ctr" eaLnBrk="1" hangingPunct="1">
              <a:defRPr/>
            </a:pPr>
            <a:r>
              <a:rPr lang="ru-RU" sz="900" b="1" dirty="0"/>
              <a:t>электронных устройств </a:t>
            </a:r>
          </a:p>
          <a:p>
            <a:pPr algn="ctr" eaLnBrk="1" hangingPunct="1">
              <a:defRPr/>
            </a:pPr>
            <a:r>
              <a:rPr lang="ru-RU" sz="900" b="1" dirty="0"/>
              <a:t>для КОС РКО, РВСН и НИИС»</a:t>
            </a:r>
          </a:p>
          <a:p>
            <a:pPr algn="ctr" eaLnBrk="1" hangingPunct="1">
              <a:defRPr/>
            </a:pPr>
            <a:endParaRPr lang="ru-RU" sz="900" b="1" dirty="0"/>
          </a:p>
          <a:p>
            <a:pPr algn="ctr" eaLnBrk="1" hangingPunct="1">
              <a:defRPr/>
            </a:pPr>
            <a:r>
              <a:rPr lang="ru-RU" sz="900" b="1" dirty="0"/>
              <a:t>г. Владимир</a:t>
            </a:r>
          </a:p>
        </p:txBody>
      </p:sp>
      <p:sp>
        <p:nvSpPr>
          <p:cNvPr id="44" name="Rectangle 19"/>
          <p:cNvSpPr>
            <a:spLocks noChangeArrowheads="1"/>
          </p:cNvSpPr>
          <p:nvPr/>
        </p:nvSpPr>
        <p:spPr bwMode="auto">
          <a:xfrm>
            <a:off x="4957763" y="5659438"/>
            <a:ext cx="1814512" cy="1136650"/>
          </a:xfrm>
          <a:prstGeom prst="rect">
            <a:avLst/>
          </a:prstGeom>
          <a:solidFill>
            <a:srgbClr val="B5C1CB"/>
          </a:solidFill>
          <a:ln w="9525">
            <a:solidFill>
              <a:schemeClr val="accent6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900" b="1" dirty="0"/>
              <a:t>Обособленное</a:t>
            </a:r>
          </a:p>
          <a:p>
            <a:pPr algn="ctr" eaLnBrk="1" hangingPunct="1">
              <a:defRPr/>
            </a:pPr>
            <a:r>
              <a:rPr lang="ru-RU" sz="900" b="1" dirty="0"/>
              <a:t> подразделение</a:t>
            </a:r>
          </a:p>
          <a:p>
            <a:pPr algn="ctr" eaLnBrk="1" hangingPunct="1">
              <a:defRPr/>
            </a:pPr>
            <a:r>
              <a:rPr lang="ru-RU" sz="900" b="1" dirty="0"/>
              <a:t>«Сервисное обслуживание</a:t>
            </a:r>
          </a:p>
          <a:p>
            <a:pPr algn="ctr" eaLnBrk="1" hangingPunct="1">
              <a:defRPr/>
            </a:pPr>
            <a:r>
              <a:rPr lang="ru-RU" sz="900" b="1" dirty="0"/>
              <a:t>измерительных  систем</a:t>
            </a:r>
          </a:p>
          <a:p>
            <a:pPr algn="ctr" eaLnBrk="1" hangingPunct="1">
              <a:defRPr/>
            </a:pPr>
            <a:r>
              <a:rPr lang="ru-RU" sz="900" b="1" dirty="0"/>
              <a:t>прецизионной навигации»</a:t>
            </a:r>
          </a:p>
          <a:p>
            <a:pPr algn="ctr" eaLnBrk="1" hangingPunct="1">
              <a:defRPr/>
            </a:pPr>
            <a:endParaRPr lang="ru-RU" sz="900" b="1" dirty="0"/>
          </a:p>
          <a:p>
            <a:pPr algn="ctr" eaLnBrk="1" hangingPunct="1">
              <a:defRPr/>
            </a:pPr>
            <a:r>
              <a:rPr lang="ru-RU" sz="900" b="1" dirty="0"/>
              <a:t>Приморский край, с. Галенки  </a:t>
            </a:r>
          </a:p>
        </p:txBody>
      </p:sp>
      <p:sp>
        <p:nvSpPr>
          <p:cNvPr id="45" name="Rectangle 19"/>
          <p:cNvSpPr>
            <a:spLocks noChangeArrowheads="1"/>
          </p:cNvSpPr>
          <p:nvPr/>
        </p:nvSpPr>
        <p:spPr bwMode="auto">
          <a:xfrm>
            <a:off x="2219325" y="5665788"/>
            <a:ext cx="2405063" cy="1128712"/>
          </a:xfrm>
          <a:prstGeom prst="rect">
            <a:avLst/>
          </a:prstGeom>
          <a:solidFill>
            <a:srgbClr val="B5C1CB"/>
          </a:solidFill>
          <a:ln w="9525">
            <a:solidFill>
              <a:schemeClr val="accent6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ru-RU" sz="900" b="1" dirty="0"/>
              <a:t>Обособленное </a:t>
            </a:r>
          </a:p>
          <a:p>
            <a:pPr algn="ctr" eaLnBrk="1" hangingPunct="1">
              <a:defRPr/>
            </a:pPr>
            <a:r>
              <a:rPr lang="ru-RU" sz="900" b="1" dirty="0"/>
              <a:t>подразделение</a:t>
            </a:r>
          </a:p>
          <a:p>
            <a:pPr algn="ctr" eaLnBrk="1" hangingPunct="1">
              <a:defRPr/>
            </a:pPr>
            <a:r>
              <a:rPr lang="ru-RU" sz="900" b="1" dirty="0"/>
              <a:t>«Организация испытаний</a:t>
            </a:r>
          </a:p>
          <a:p>
            <a:pPr algn="ctr" eaLnBrk="1" hangingPunct="1">
              <a:defRPr/>
            </a:pPr>
            <a:r>
              <a:rPr lang="ru-RU" sz="900" b="1" dirty="0"/>
              <a:t> и проведение</a:t>
            </a:r>
          </a:p>
          <a:p>
            <a:pPr algn="ctr" eaLnBrk="1" hangingPunct="1">
              <a:defRPr/>
            </a:pPr>
            <a:r>
              <a:rPr lang="ru-RU" sz="900" b="1" dirty="0"/>
              <a:t> технического обслуживания ОЭС»</a:t>
            </a:r>
          </a:p>
          <a:p>
            <a:pPr algn="ctr" eaLnBrk="1" hangingPunct="1">
              <a:defRPr/>
            </a:pPr>
            <a:endParaRPr lang="ru-RU" sz="900" b="1" dirty="0"/>
          </a:p>
          <a:p>
            <a:pPr algn="ctr" eaLnBrk="1" hangingPunct="1">
              <a:defRPr/>
            </a:pPr>
            <a:r>
              <a:rPr lang="ru-RU" sz="900" b="1" dirty="0"/>
              <a:t>Астраханская область,  г. Ахтубинск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936625" y="3078163"/>
            <a:ext cx="7183438" cy="0"/>
          </a:xfrm>
          <a:prstGeom prst="line">
            <a:avLst/>
          </a:prstGeom>
          <a:ln w="28575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55" name="Line 70"/>
          <p:cNvSpPr>
            <a:spLocks noChangeShapeType="1"/>
          </p:cNvSpPr>
          <p:nvPr/>
        </p:nvSpPr>
        <p:spPr bwMode="auto">
          <a:xfrm>
            <a:off x="4524375" y="2605088"/>
            <a:ext cx="0" cy="566737"/>
          </a:xfrm>
          <a:prstGeom prst="line">
            <a:avLst/>
          </a:prstGeom>
          <a:noFill/>
          <a:ln w="28575">
            <a:solidFill>
              <a:schemeClr val="tx2">
                <a:lumMod val="75000"/>
                <a:lumOff val="25000"/>
              </a:schemeClr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18456" name="Line 70"/>
          <p:cNvSpPr>
            <a:spLocks noChangeShapeType="1"/>
          </p:cNvSpPr>
          <p:nvPr/>
        </p:nvSpPr>
        <p:spPr bwMode="auto">
          <a:xfrm>
            <a:off x="2597150" y="3078163"/>
            <a:ext cx="0" cy="109537"/>
          </a:xfrm>
          <a:prstGeom prst="line">
            <a:avLst/>
          </a:prstGeom>
          <a:noFill/>
          <a:ln w="28575">
            <a:solidFill>
              <a:schemeClr val="tx2">
                <a:lumMod val="75000"/>
                <a:lumOff val="25000"/>
              </a:schemeClr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18457" name="Line 70"/>
          <p:cNvSpPr>
            <a:spLocks noChangeShapeType="1"/>
          </p:cNvSpPr>
          <p:nvPr/>
        </p:nvSpPr>
        <p:spPr bwMode="auto">
          <a:xfrm>
            <a:off x="8112125" y="3073400"/>
            <a:ext cx="0" cy="114300"/>
          </a:xfrm>
          <a:prstGeom prst="line">
            <a:avLst/>
          </a:prstGeom>
          <a:noFill/>
          <a:ln w="28575">
            <a:solidFill>
              <a:schemeClr val="tx2">
                <a:lumMod val="75000"/>
                <a:lumOff val="25000"/>
              </a:schemeClr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1287463" y="4267200"/>
            <a:ext cx="6353175" cy="0"/>
          </a:xfrm>
          <a:prstGeom prst="line">
            <a:avLst/>
          </a:prstGeom>
          <a:ln w="28575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59" name="Line 70"/>
          <p:cNvSpPr>
            <a:spLocks noChangeShapeType="1"/>
          </p:cNvSpPr>
          <p:nvPr/>
        </p:nvSpPr>
        <p:spPr bwMode="auto">
          <a:xfrm>
            <a:off x="946150" y="3067050"/>
            <a:ext cx="0" cy="125413"/>
          </a:xfrm>
          <a:prstGeom prst="line">
            <a:avLst/>
          </a:prstGeom>
          <a:noFill/>
          <a:ln w="28575">
            <a:solidFill>
              <a:schemeClr val="tx2">
                <a:lumMod val="75000"/>
                <a:lumOff val="25000"/>
              </a:schemeClr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18460" name="Line 70"/>
          <p:cNvSpPr>
            <a:spLocks noChangeShapeType="1"/>
          </p:cNvSpPr>
          <p:nvPr/>
        </p:nvSpPr>
        <p:spPr bwMode="auto">
          <a:xfrm>
            <a:off x="1736725" y="3067050"/>
            <a:ext cx="0" cy="1208088"/>
          </a:xfrm>
          <a:prstGeom prst="line">
            <a:avLst/>
          </a:prstGeom>
          <a:noFill/>
          <a:ln w="28575">
            <a:solidFill>
              <a:schemeClr val="tx2">
                <a:lumMod val="75000"/>
                <a:lumOff val="25000"/>
              </a:schemeClr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18461" name="Line 70"/>
          <p:cNvSpPr>
            <a:spLocks noChangeShapeType="1"/>
          </p:cNvSpPr>
          <p:nvPr/>
        </p:nvSpPr>
        <p:spPr bwMode="auto">
          <a:xfrm>
            <a:off x="7194550" y="2354263"/>
            <a:ext cx="0" cy="1924050"/>
          </a:xfrm>
          <a:prstGeom prst="line">
            <a:avLst/>
          </a:prstGeom>
          <a:noFill/>
          <a:ln w="28575">
            <a:solidFill>
              <a:schemeClr val="tx2">
                <a:lumMod val="75000"/>
                <a:lumOff val="25000"/>
              </a:schemeClr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18462" name="Line 70"/>
          <p:cNvSpPr>
            <a:spLocks noChangeShapeType="1"/>
          </p:cNvSpPr>
          <p:nvPr/>
        </p:nvSpPr>
        <p:spPr bwMode="auto">
          <a:xfrm>
            <a:off x="4433888" y="4264025"/>
            <a:ext cx="0" cy="1282700"/>
          </a:xfrm>
          <a:prstGeom prst="line">
            <a:avLst/>
          </a:prstGeom>
          <a:noFill/>
          <a:ln w="28575">
            <a:solidFill>
              <a:schemeClr val="tx2">
                <a:lumMod val="75000"/>
                <a:lumOff val="25000"/>
              </a:schemeClr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18464" name="Line 70"/>
          <p:cNvSpPr>
            <a:spLocks noChangeShapeType="1"/>
          </p:cNvSpPr>
          <p:nvPr/>
        </p:nvSpPr>
        <p:spPr bwMode="auto">
          <a:xfrm>
            <a:off x="1292225" y="4260850"/>
            <a:ext cx="0" cy="111125"/>
          </a:xfrm>
          <a:prstGeom prst="line">
            <a:avLst/>
          </a:prstGeom>
          <a:noFill/>
          <a:ln w="28575">
            <a:solidFill>
              <a:schemeClr val="tx2">
                <a:lumMod val="75000"/>
                <a:lumOff val="25000"/>
              </a:schemeClr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18465" name="Line 70"/>
          <p:cNvSpPr>
            <a:spLocks noChangeShapeType="1"/>
          </p:cNvSpPr>
          <p:nvPr/>
        </p:nvSpPr>
        <p:spPr bwMode="auto">
          <a:xfrm>
            <a:off x="3324225" y="4276725"/>
            <a:ext cx="0" cy="88900"/>
          </a:xfrm>
          <a:prstGeom prst="line">
            <a:avLst/>
          </a:prstGeom>
          <a:noFill/>
          <a:ln w="28575">
            <a:solidFill>
              <a:schemeClr val="tx2">
                <a:lumMod val="75000"/>
                <a:lumOff val="25000"/>
              </a:schemeClr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18466" name="Line 70"/>
          <p:cNvSpPr>
            <a:spLocks noChangeShapeType="1"/>
          </p:cNvSpPr>
          <p:nvPr/>
        </p:nvSpPr>
        <p:spPr bwMode="auto">
          <a:xfrm>
            <a:off x="5507038" y="4275138"/>
            <a:ext cx="0" cy="87312"/>
          </a:xfrm>
          <a:prstGeom prst="line">
            <a:avLst/>
          </a:prstGeom>
          <a:noFill/>
          <a:ln w="28575">
            <a:solidFill>
              <a:schemeClr val="tx2">
                <a:lumMod val="75000"/>
                <a:lumOff val="25000"/>
              </a:schemeClr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18467" name="Line 70"/>
          <p:cNvSpPr>
            <a:spLocks noChangeShapeType="1"/>
          </p:cNvSpPr>
          <p:nvPr/>
        </p:nvSpPr>
        <p:spPr bwMode="auto">
          <a:xfrm>
            <a:off x="7632700" y="4256088"/>
            <a:ext cx="0" cy="114300"/>
          </a:xfrm>
          <a:prstGeom prst="line">
            <a:avLst/>
          </a:prstGeom>
          <a:noFill/>
          <a:ln w="28575">
            <a:solidFill>
              <a:schemeClr val="tx2">
                <a:lumMod val="75000"/>
                <a:lumOff val="25000"/>
              </a:schemeClr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cxnSp>
        <p:nvCxnSpPr>
          <p:cNvPr id="52" name="Прямая со стрелкой 51"/>
          <p:cNvCxnSpPr/>
          <p:nvPr/>
        </p:nvCxnSpPr>
        <p:spPr>
          <a:xfrm>
            <a:off x="1892300" y="2428875"/>
            <a:ext cx="1314450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19"/>
          <p:cNvSpPr>
            <a:spLocks noChangeArrowheads="1"/>
          </p:cNvSpPr>
          <p:nvPr/>
        </p:nvSpPr>
        <p:spPr bwMode="auto">
          <a:xfrm>
            <a:off x="7086600" y="5661025"/>
            <a:ext cx="1776413" cy="1135063"/>
          </a:xfrm>
          <a:prstGeom prst="rect">
            <a:avLst/>
          </a:prstGeom>
          <a:solidFill>
            <a:srgbClr val="B5C1CB"/>
          </a:solidFill>
          <a:ln w="9525">
            <a:solidFill>
              <a:schemeClr val="accent6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900" b="1" dirty="0"/>
              <a:t>Обособленное </a:t>
            </a:r>
          </a:p>
          <a:p>
            <a:pPr algn="ctr" eaLnBrk="1" hangingPunct="1">
              <a:defRPr/>
            </a:pPr>
            <a:r>
              <a:rPr lang="ru-RU" sz="900" b="1" dirty="0"/>
              <a:t>подразделение</a:t>
            </a:r>
          </a:p>
          <a:p>
            <a:pPr algn="ctr" eaLnBrk="1" hangingPunct="1">
              <a:defRPr/>
            </a:pPr>
            <a:r>
              <a:rPr lang="ru-RU" sz="900" b="1" dirty="0"/>
              <a:t>«Разработка бортовых</a:t>
            </a:r>
            <a:br>
              <a:rPr lang="ru-RU" sz="900" b="1" dirty="0"/>
            </a:br>
            <a:r>
              <a:rPr lang="ru-RU" sz="900" b="1" dirty="0"/>
              <a:t>многоспектральных </a:t>
            </a:r>
          </a:p>
          <a:p>
            <a:pPr algn="ctr" eaLnBrk="1" hangingPunct="1">
              <a:defRPr/>
            </a:pPr>
            <a:r>
              <a:rPr lang="ru-RU" sz="900" b="1" dirty="0"/>
              <a:t>оптико-электронных </a:t>
            </a:r>
          </a:p>
          <a:p>
            <a:pPr algn="ctr" eaLnBrk="1" hangingPunct="1">
              <a:defRPr/>
            </a:pPr>
            <a:r>
              <a:rPr lang="ru-RU" sz="900" b="1" dirty="0"/>
              <a:t>комплексов»</a:t>
            </a:r>
          </a:p>
          <a:p>
            <a:pPr algn="ctr" eaLnBrk="1" hangingPunct="1">
              <a:defRPr/>
            </a:pPr>
            <a:endParaRPr lang="ru-RU" sz="900" b="1" dirty="0"/>
          </a:p>
          <a:p>
            <a:pPr algn="ctr" eaLnBrk="1" hangingPunct="1">
              <a:defRPr/>
            </a:pPr>
            <a:r>
              <a:rPr lang="ru-RU" sz="900" b="1" dirty="0"/>
              <a:t>г. Казань</a:t>
            </a: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957263" y="5532438"/>
            <a:ext cx="7159625" cy="0"/>
          </a:xfrm>
          <a:prstGeom prst="line">
            <a:avLst/>
          </a:prstGeom>
          <a:ln w="28575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Line 70"/>
          <p:cNvSpPr>
            <a:spLocks noChangeShapeType="1"/>
          </p:cNvSpPr>
          <p:nvPr/>
        </p:nvSpPr>
        <p:spPr bwMode="auto">
          <a:xfrm>
            <a:off x="5910263" y="5545138"/>
            <a:ext cx="0" cy="115887"/>
          </a:xfrm>
          <a:prstGeom prst="line">
            <a:avLst/>
          </a:prstGeom>
          <a:noFill/>
          <a:ln w="28575">
            <a:solidFill>
              <a:schemeClr val="tx2">
                <a:lumMod val="75000"/>
                <a:lumOff val="25000"/>
              </a:schemeClr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53" name="Line 70"/>
          <p:cNvSpPr>
            <a:spLocks noChangeShapeType="1"/>
          </p:cNvSpPr>
          <p:nvPr/>
        </p:nvSpPr>
        <p:spPr bwMode="auto">
          <a:xfrm>
            <a:off x="8101013" y="5521325"/>
            <a:ext cx="0" cy="141288"/>
          </a:xfrm>
          <a:prstGeom prst="line">
            <a:avLst/>
          </a:prstGeom>
          <a:noFill/>
          <a:ln w="28575">
            <a:solidFill>
              <a:schemeClr val="tx2">
                <a:lumMod val="75000"/>
                <a:lumOff val="25000"/>
              </a:schemeClr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54" name="Line 70"/>
          <p:cNvSpPr>
            <a:spLocks noChangeShapeType="1"/>
          </p:cNvSpPr>
          <p:nvPr/>
        </p:nvSpPr>
        <p:spPr bwMode="auto">
          <a:xfrm>
            <a:off x="3405188" y="5538788"/>
            <a:ext cx="0" cy="115887"/>
          </a:xfrm>
          <a:prstGeom prst="line">
            <a:avLst/>
          </a:prstGeom>
          <a:noFill/>
          <a:ln w="28575">
            <a:solidFill>
              <a:schemeClr val="tx2">
                <a:lumMod val="75000"/>
                <a:lumOff val="25000"/>
              </a:schemeClr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56" name="Line 70"/>
          <p:cNvSpPr>
            <a:spLocks noChangeShapeType="1"/>
          </p:cNvSpPr>
          <p:nvPr/>
        </p:nvSpPr>
        <p:spPr bwMode="auto">
          <a:xfrm flipH="1">
            <a:off x="957263" y="5521325"/>
            <a:ext cx="1587" cy="133350"/>
          </a:xfrm>
          <a:prstGeom prst="line">
            <a:avLst/>
          </a:prstGeom>
          <a:noFill/>
          <a:ln w="28575">
            <a:solidFill>
              <a:schemeClr val="tx2">
                <a:lumMod val="75000"/>
                <a:lumOff val="25000"/>
              </a:schemeClr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17448" name="Номер слайда 2"/>
          <p:cNvSpPr txBox="1">
            <a:spLocks/>
          </p:cNvSpPr>
          <p:nvPr/>
        </p:nvSpPr>
        <p:spPr bwMode="auto">
          <a:xfrm>
            <a:off x="8675688" y="6519863"/>
            <a:ext cx="452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fld id="{80B31AFE-EAB0-4B06-B8CC-E21D7EB2602C}" type="slidenum">
              <a:rPr lang="ru-RU" altLang="ru-RU" b="1">
                <a:solidFill>
                  <a:srgbClr val="C00000"/>
                </a:solidFill>
              </a:rPr>
              <a:pPr algn="r" eaLnBrk="1" hangingPunct="1"/>
              <a:t>3</a:t>
            </a:fld>
            <a:endParaRPr lang="ru-RU" altLang="ru-RU" b="1">
              <a:solidFill>
                <a:srgbClr val="C00000"/>
              </a:solidFill>
            </a:endParaRPr>
          </a:p>
        </p:txBody>
      </p:sp>
      <p:sp>
        <p:nvSpPr>
          <p:cNvPr id="47" name="Rectangle 5"/>
          <p:cNvSpPr>
            <a:spLocks noChangeArrowheads="1"/>
          </p:cNvSpPr>
          <p:nvPr/>
        </p:nvSpPr>
        <p:spPr bwMode="auto">
          <a:xfrm>
            <a:off x="617538" y="2254250"/>
            <a:ext cx="1724025" cy="701675"/>
          </a:xfrm>
          <a:prstGeom prst="rect">
            <a:avLst/>
          </a:prstGeom>
          <a:solidFill>
            <a:srgbClr val="EDF0F3"/>
          </a:solidFill>
          <a:ln w="9525">
            <a:solidFill>
              <a:schemeClr val="tx2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ru-RU" sz="1050" b="1" dirty="0">
              <a:solidFill>
                <a:srgbClr val="C00000"/>
              </a:solidFill>
            </a:endParaRPr>
          </a:p>
          <a:p>
            <a:pPr algn="ctr" eaLnBrk="1" hangingPunct="1">
              <a:defRPr/>
            </a:pPr>
            <a:r>
              <a:rPr lang="ru-RU" sz="1000" b="1" dirty="0">
                <a:solidFill>
                  <a:srgbClr val="C00000"/>
                </a:solidFill>
              </a:rPr>
              <a:t>ОАО «БАЗАЛЬТ»</a:t>
            </a:r>
          </a:p>
          <a:p>
            <a:pPr algn="ctr" eaLnBrk="1" hangingPunct="1">
              <a:defRPr/>
            </a:pPr>
            <a:endParaRPr lang="ru-RU" sz="1050" b="1" dirty="0">
              <a:solidFill>
                <a:srgbClr val="C00000"/>
              </a:solidFill>
            </a:endParaRPr>
          </a:p>
          <a:p>
            <a:pPr algn="ctr" eaLnBrk="1" hangingPunct="1">
              <a:defRPr/>
            </a:pPr>
            <a:r>
              <a:rPr lang="ru-RU" sz="900" b="1" dirty="0">
                <a:solidFill>
                  <a:srgbClr val="990000"/>
                </a:solidFill>
              </a:rPr>
              <a:t> </a:t>
            </a:r>
            <a:r>
              <a:rPr lang="ru-RU" sz="1000" b="1" dirty="0"/>
              <a:t> Тульская обл.</a:t>
            </a:r>
          </a:p>
          <a:p>
            <a:pPr algn="ctr" eaLnBrk="1" hangingPunct="1">
              <a:defRPr/>
            </a:pPr>
            <a:endParaRPr lang="ru-RU" sz="1000" b="1" dirty="0"/>
          </a:p>
        </p:txBody>
      </p:sp>
      <p:cxnSp>
        <p:nvCxnSpPr>
          <p:cNvPr id="59" name="Прямая со стрелкой 58"/>
          <p:cNvCxnSpPr/>
          <p:nvPr/>
        </p:nvCxnSpPr>
        <p:spPr>
          <a:xfrm flipH="1">
            <a:off x="5902325" y="1925638"/>
            <a:ext cx="622300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077913"/>
            <a:ext cx="9144000" cy="5780087"/>
          </a:xfrm>
          <a:prstGeom prst="rect">
            <a:avLst/>
          </a:prstGeom>
          <a:blipFill dpi="0" rotWithShape="1">
            <a:blip r:embed="rId3" cstate="print">
              <a:alphaModFix amt="18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8435" name="TextBox 1"/>
          <p:cNvSpPr txBox="1">
            <a:spLocks noChangeArrowheads="1"/>
          </p:cNvSpPr>
          <p:nvPr/>
        </p:nvSpPr>
        <p:spPr bwMode="auto">
          <a:xfrm>
            <a:off x="1655763" y="404813"/>
            <a:ext cx="66579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2400" b="1">
                <a:solidFill>
                  <a:schemeClr val="bg1"/>
                </a:solidFill>
              </a:rPr>
              <a:t>ТЕМАТИКА ГОЛОВНОГО ПРЕДПРИЯТИЯ</a:t>
            </a:r>
          </a:p>
        </p:txBody>
      </p:sp>
      <p:sp>
        <p:nvSpPr>
          <p:cNvPr id="18436" name="Номер слайда 2"/>
          <p:cNvSpPr txBox="1">
            <a:spLocks/>
          </p:cNvSpPr>
          <p:nvPr/>
        </p:nvSpPr>
        <p:spPr bwMode="auto">
          <a:xfrm>
            <a:off x="8696325" y="6473825"/>
            <a:ext cx="4524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fld id="{54F96007-66F1-4832-B90B-7D319557AD39}" type="slidenum">
              <a:rPr lang="ru-RU" altLang="ru-RU" b="1">
                <a:solidFill>
                  <a:srgbClr val="C00000"/>
                </a:solidFill>
              </a:rPr>
              <a:pPr algn="r" eaLnBrk="1" hangingPunct="1"/>
              <a:t>4</a:t>
            </a:fld>
            <a:endParaRPr lang="ru-RU" altLang="ru-RU" b="1">
              <a:solidFill>
                <a:srgbClr val="C00000"/>
              </a:solidFill>
            </a:endParaRPr>
          </a:p>
        </p:txBody>
      </p:sp>
      <p:sp>
        <p:nvSpPr>
          <p:cNvPr id="18437" name="Text Box 21"/>
          <p:cNvSpPr txBox="1">
            <a:spLocks noChangeArrowheads="1"/>
          </p:cNvSpPr>
          <p:nvPr/>
        </p:nvSpPr>
        <p:spPr bwMode="auto">
          <a:xfrm>
            <a:off x="368300" y="1127125"/>
            <a:ext cx="8675688" cy="5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fontAlgn="b" hangingPunct="1">
              <a:lnSpc>
                <a:spcPct val="150000"/>
              </a:lnSpc>
            </a:pPr>
            <a:r>
              <a:rPr lang="ru-RU" altLang="ru-RU" b="1" dirty="0">
                <a:solidFill>
                  <a:srgbClr val="C00000"/>
                </a:solidFill>
              </a:rPr>
              <a:t>Разработка и серийное производство:</a:t>
            </a:r>
          </a:p>
          <a:p>
            <a:pPr algn="just" eaLnBrk="1" hangingPunct="1">
              <a:buClr>
                <a:srgbClr val="C00000"/>
              </a:buClr>
              <a:buFont typeface="Arial" pitchFamily="34" charset="0"/>
              <a:buChar char="•"/>
            </a:pPr>
            <a:r>
              <a:rPr lang="ru-RU" altLang="ru-RU" sz="1600" b="1" dirty="0"/>
              <a:t>   </a:t>
            </a:r>
            <a:r>
              <a:rPr lang="ru-RU" altLang="ru-RU" sz="1600" b="1" dirty="0" smtClean="0"/>
              <a:t>наземных и космических </a:t>
            </a:r>
            <a:r>
              <a:rPr lang="ru-RU" altLang="ru-RU" sz="1600" b="1" dirty="0"/>
              <a:t>оптико-локационных систем </a:t>
            </a:r>
            <a:r>
              <a:rPr lang="ru-RU" altLang="ru-RU" sz="1600" b="1" dirty="0" smtClean="0"/>
              <a:t>обнаружения</a:t>
            </a:r>
            <a:r>
              <a:rPr lang="ru-RU" altLang="ru-RU" sz="1600" b="1" dirty="0"/>
              <a:t>, определения угловых координат и дальности, а также получение некоординатной информации объектов наблюдения в видимом и инфракрасном диапазонах, в том числе систем траекторных измерений космических аппаратов и полигонных систем для испытаний средств ракетного вооружения;</a:t>
            </a:r>
          </a:p>
          <a:p>
            <a:pPr eaLnBrk="1" hangingPunct="1">
              <a:buClr>
                <a:srgbClr val="C00000"/>
              </a:buClr>
            </a:pPr>
            <a:endParaRPr lang="ru-RU" altLang="ru-RU" sz="1600" b="1" dirty="0"/>
          </a:p>
          <a:p>
            <a:pPr algn="just" eaLnBrk="1" hangingPunct="1">
              <a:buClr>
                <a:srgbClr val="C00000"/>
              </a:buClr>
              <a:buFont typeface="Arial" pitchFamily="34" charset="0"/>
              <a:buChar char="•"/>
            </a:pPr>
            <a:r>
              <a:rPr lang="ru-RU" altLang="ru-RU" sz="1600" b="1" dirty="0"/>
              <a:t>  лазерных  систем  передачи   широкополосной   информации   с космических аппаратов  дистанционного  зондирования Земли;</a:t>
            </a:r>
          </a:p>
          <a:p>
            <a:pPr eaLnBrk="1" hangingPunct="1">
              <a:buClr>
                <a:srgbClr val="C00000"/>
              </a:buClr>
            </a:pPr>
            <a:endParaRPr lang="ru-RU" altLang="ru-RU" sz="1600" b="1" dirty="0"/>
          </a:p>
          <a:p>
            <a:pPr algn="just" eaLnBrk="1" hangingPunct="1">
              <a:buClr>
                <a:srgbClr val="C00000"/>
              </a:buClr>
              <a:buFont typeface="Arial" pitchFamily="34" charset="0"/>
              <a:buChar char="•"/>
            </a:pPr>
            <a:r>
              <a:rPr lang="ru-RU" altLang="ru-RU" sz="1600" b="1" dirty="0"/>
              <a:t>  лазерных бортовых дальномеров для определения точного масштаба космических топографических снимков поверхности Земли;</a:t>
            </a:r>
          </a:p>
          <a:p>
            <a:pPr eaLnBrk="1" hangingPunct="1">
              <a:buClr>
                <a:srgbClr val="C00000"/>
              </a:buClr>
            </a:pPr>
            <a:endParaRPr lang="ru-RU" altLang="ru-RU" sz="1600" b="1" dirty="0"/>
          </a:p>
          <a:p>
            <a:pPr algn="just" eaLnBrk="1" hangingPunct="1">
              <a:buClr>
                <a:srgbClr val="C00000"/>
              </a:buClr>
              <a:buFont typeface="Arial" pitchFamily="34" charset="0"/>
              <a:buChar char="•"/>
            </a:pPr>
            <a:r>
              <a:rPr lang="ru-RU" altLang="ru-RU" sz="1600" b="1" dirty="0"/>
              <a:t>  космических систем регистрации координат и параметров специальных источников; </a:t>
            </a:r>
          </a:p>
          <a:p>
            <a:pPr algn="just" eaLnBrk="1" hangingPunct="1"/>
            <a:r>
              <a:rPr lang="ru-RU" altLang="ru-RU" sz="1600" b="1" dirty="0"/>
              <a:t>наземных квантово-оптических комплексов экологического мониторинга и контроля содержания вредных  веществ в атмосфере, в частности при техногенных авариях;</a:t>
            </a:r>
          </a:p>
          <a:p>
            <a:pPr eaLnBrk="1" hangingPunct="1"/>
            <a:endParaRPr lang="ru-RU" altLang="ru-RU" sz="1600" b="1" dirty="0"/>
          </a:p>
          <a:p>
            <a:pPr algn="just" eaLnBrk="1" hangingPunct="1">
              <a:buClr>
                <a:srgbClr val="C00000"/>
              </a:buClr>
              <a:buFont typeface="Arial" pitchFamily="34" charset="0"/>
              <a:buChar char="•"/>
            </a:pPr>
            <a:r>
              <a:rPr lang="ru-RU" altLang="ru-RU" sz="1600" b="1" dirty="0"/>
              <a:t>  высокоточных систем </a:t>
            </a:r>
            <a:r>
              <a:rPr lang="ru-RU" altLang="ru-RU" sz="1600" b="1" dirty="0" err="1"/>
              <a:t>эфемеридно-временного</a:t>
            </a:r>
            <a:r>
              <a:rPr lang="ru-RU" altLang="ru-RU" sz="1600" b="1" dirty="0"/>
              <a:t> обеспечения космических навигационных и геодезических комплексов.</a:t>
            </a:r>
          </a:p>
          <a:p>
            <a:pPr eaLnBrk="1" hangingPunct="1"/>
            <a:endParaRPr lang="ru-RU" altLang="ru-RU" sz="1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208088"/>
            <a:ext cx="4597400" cy="9334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1800" b="1" smtClean="0">
                <a:latin typeface="Arial" pitchFamily="34" charset="0"/>
                <a:cs typeface="Arial" pitchFamily="34" charset="0"/>
              </a:rPr>
              <a:t>В интересах повышения  точностных характеристик системы </a:t>
            </a:r>
            <a:br>
              <a:rPr lang="ru-RU" altLang="ru-RU" sz="1800" b="1" smtClean="0">
                <a:latin typeface="Arial" pitchFamily="34" charset="0"/>
                <a:cs typeface="Arial" pitchFamily="34" charset="0"/>
              </a:rPr>
            </a:br>
            <a:r>
              <a:rPr lang="ru-RU" altLang="ru-RU" sz="1800" b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ГЛОНАСС</a:t>
            </a:r>
            <a:r>
              <a:rPr lang="ru-RU" altLang="ru-RU" sz="1800" b="1" smtClean="0">
                <a:latin typeface="Arial" pitchFamily="34" charset="0"/>
                <a:cs typeface="Arial" pitchFamily="34" charset="0"/>
              </a:rPr>
              <a:t> «НПК «СПП» создал: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0" y="2074863"/>
            <a:ext cx="4787900" cy="4543425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82563" indent="-3175"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систему  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высокоточного определения эфемерид и временных поправок к шкалам </a:t>
            </a: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времени (СВОЭВП), 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решающую ключевую задачу совместной обработки массивов радиочастотных измерений </a:t>
            </a: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 прецизионных 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лазерных измерений </a:t>
            </a: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целях повышения точности навигации </a:t>
            </a:r>
            <a:endParaRPr lang="ru-RU" alt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563" indent="-3175"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сеть наземных станций КОС, работающую по бортовым ретрорефлекторам, установленным на КА «Глонасс», «</a:t>
            </a:r>
            <a:r>
              <a:rPr lang="ru-RU" alt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ГеоИК</a:t>
            </a: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», «</a:t>
            </a:r>
            <a:r>
              <a:rPr lang="ru-RU" alt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Лагеос</a:t>
            </a: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»,«Блиц» и др.</a:t>
            </a:r>
          </a:p>
          <a:p>
            <a:pPr marL="180000" indent="0" eaLnBrk="1" hangingPunct="1">
              <a:spcBef>
                <a:spcPts val="600"/>
              </a:spcBef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запросно-</a:t>
            </a:r>
            <a:r>
              <a:rPr lang="ru-RU" alt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беззапросную</a:t>
            </a: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радио-лазерную систему</a:t>
            </a:r>
            <a:r>
              <a:rPr lang="en-US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для прецизионного контроля ЭВО и определения  задержек в радиоканалах КА «</a:t>
            </a:r>
            <a:r>
              <a:rPr lang="ru-RU" alt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Глонасс</a:t>
            </a: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180000" indent="0">
              <a:spcBef>
                <a:spcPts val="600"/>
              </a:spcBef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межспутниковую</a:t>
            </a: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лазерную  навигационно-связную систему (МЛНСС)</a:t>
            </a:r>
          </a:p>
        </p:txBody>
      </p:sp>
      <p:pic>
        <p:nvPicPr>
          <p:cNvPr id="21508" name="Picture 5" descr="глонасс 1 апр"/>
          <p:cNvPicPr>
            <a:picLocks noChangeAspect="1" noChangeArrowheads="1"/>
          </p:cNvPicPr>
          <p:nvPr/>
        </p:nvPicPr>
        <p:blipFill>
          <a:blip r:embed="rId2" cstate="print"/>
          <a:srcRect l="2098" t="1883" r="3505" b="14697"/>
          <a:stretch>
            <a:fillRect/>
          </a:stretch>
        </p:blipFill>
        <p:spPr bwMode="auto">
          <a:xfrm>
            <a:off x="4911725" y="1225550"/>
            <a:ext cx="2779713" cy="3375025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9" name="Picture 6" descr="C:\Documents and Settings\007\Рабочий стол\Glonass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0963" y="3579813"/>
            <a:ext cx="3708400" cy="295751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6" name="Rectangle 10"/>
          <p:cNvSpPr>
            <a:spLocks noChangeArrowheads="1"/>
          </p:cNvSpPr>
          <p:nvPr/>
        </p:nvSpPr>
        <p:spPr bwMode="auto">
          <a:xfrm>
            <a:off x="7054850" y="4011613"/>
            <a:ext cx="546100" cy="885825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 altLang="ru-RU" sz="1400">
              <a:latin typeface="Verdana" pitchFamily="34" charset="0"/>
            </a:endParaRPr>
          </a:p>
        </p:txBody>
      </p:sp>
      <p:sp>
        <p:nvSpPr>
          <p:cNvPr id="20487" name="Rectangle 11"/>
          <p:cNvSpPr>
            <a:spLocks noChangeArrowheads="1"/>
          </p:cNvSpPr>
          <p:nvPr/>
        </p:nvSpPr>
        <p:spPr bwMode="auto">
          <a:xfrm>
            <a:off x="4911725" y="2733675"/>
            <a:ext cx="695325" cy="70485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 altLang="ru-RU" sz="1400">
              <a:latin typeface="Verdana" pitchFamily="34" charset="0"/>
            </a:endParaRPr>
          </a:p>
        </p:txBody>
      </p:sp>
      <p:sp>
        <p:nvSpPr>
          <p:cNvPr id="20488" name="TextBox 11"/>
          <p:cNvSpPr txBox="1">
            <a:spLocks noChangeArrowheads="1"/>
          </p:cNvSpPr>
          <p:nvPr/>
        </p:nvSpPr>
        <p:spPr bwMode="auto">
          <a:xfrm>
            <a:off x="1190625" y="333375"/>
            <a:ext cx="681196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400" b="1" dirty="0">
                <a:solidFill>
                  <a:schemeClr val="bg1"/>
                </a:solidFill>
                <a:cs typeface="Arial" pitchFamily="34" charset="0"/>
              </a:rPr>
              <a:t>«Лазерный»  ГЛОНАСС</a:t>
            </a:r>
          </a:p>
        </p:txBody>
      </p:sp>
      <p:sp>
        <p:nvSpPr>
          <p:cNvPr id="20489" name="Номер слайда 2"/>
          <p:cNvSpPr txBox="1">
            <a:spLocks/>
          </p:cNvSpPr>
          <p:nvPr/>
        </p:nvSpPr>
        <p:spPr bwMode="auto">
          <a:xfrm>
            <a:off x="8675688" y="6519863"/>
            <a:ext cx="452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fld id="{53E84C9A-BCAE-49CB-BDD2-3E6A7637DD56}" type="slidenum">
              <a:rPr lang="ru-RU" altLang="ru-RU" b="1">
                <a:solidFill>
                  <a:srgbClr val="C00000"/>
                </a:solidFill>
              </a:rPr>
              <a:pPr algn="r" eaLnBrk="1" hangingPunct="1"/>
              <a:t>5</a:t>
            </a:fld>
            <a:endParaRPr lang="ru-RU" altLang="ru-RU" b="1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60" name="Rectangle 7"/>
          <p:cNvSpPr>
            <a:spLocks noChangeArrowheads="1"/>
          </p:cNvSpPr>
          <p:nvPr/>
        </p:nvSpPr>
        <p:spPr bwMode="auto">
          <a:xfrm>
            <a:off x="808038" y="374650"/>
            <a:ext cx="8264525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ru-RU" sz="2400" b="1" cap="all" dirty="0">
                <a:solidFill>
                  <a:schemeClr val="bg1"/>
                </a:solidFill>
                <a:latin typeface="Arial" charset="0"/>
              </a:rPr>
              <a:t>Наземная сеть квантово-оптических систем</a:t>
            </a:r>
            <a:endParaRPr lang="ru-RU" sz="2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1507" name="Номер слайда 2"/>
          <p:cNvSpPr txBox="1">
            <a:spLocks/>
          </p:cNvSpPr>
          <p:nvPr/>
        </p:nvSpPr>
        <p:spPr bwMode="auto">
          <a:xfrm>
            <a:off x="8704263" y="6500813"/>
            <a:ext cx="452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fld id="{0291E3A9-A11B-4A2E-8732-F1DEDB313254}" type="slidenum">
              <a:rPr lang="ru-RU" altLang="ru-RU" b="1">
                <a:solidFill>
                  <a:srgbClr val="C00000"/>
                </a:solidFill>
              </a:rPr>
              <a:pPr eaLnBrk="1" hangingPunct="1"/>
              <a:t>6</a:t>
            </a:fld>
            <a:endParaRPr lang="ru-RU" altLang="ru-RU" b="1">
              <a:solidFill>
                <a:srgbClr val="C00000"/>
              </a:solidFill>
            </a:endParaRP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180975" y="1616075"/>
            <a:ext cx="159385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tabLst>
                <a:tab pos="336550" algn="l"/>
              </a:tabLst>
              <a:defRPr/>
            </a:pPr>
            <a:r>
              <a:rPr lang="ru-RU" altLang="ru-RU" sz="1200" b="1" dirty="0">
                <a:solidFill>
                  <a:schemeClr val="tx2"/>
                </a:solidFill>
                <a:latin typeface="+mn-lt"/>
                <a:cs typeface="Arial" charset="0"/>
              </a:rPr>
              <a:t>Щелково</a:t>
            </a:r>
            <a:r>
              <a:rPr lang="en-US" altLang="ru-RU" sz="1200" dirty="0">
                <a:solidFill>
                  <a:schemeClr val="tx2"/>
                </a:solidFill>
                <a:latin typeface="+mn-lt"/>
                <a:cs typeface="Arial" charset="0"/>
              </a:rPr>
              <a:t> (</a:t>
            </a:r>
            <a:r>
              <a:rPr lang="ru-RU" altLang="ru-RU" sz="1200" b="1" dirty="0">
                <a:solidFill>
                  <a:schemeClr val="tx2"/>
                </a:solidFill>
                <a:latin typeface="+mn-lt"/>
                <a:cs typeface="Arial" charset="0"/>
              </a:rPr>
              <a:t>Подмосковье</a:t>
            </a:r>
            <a:r>
              <a:rPr lang="en-US" altLang="ru-RU" sz="1200" dirty="0">
                <a:solidFill>
                  <a:schemeClr val="tx2"/>
                </a:solidFill>
                <a:latin typeface="+mn-lt"/>
                <a:cs typeface="Arial" charset="0"/>
              </a:rPr>
              <a:t>)</a:t>
            </a:r>
            <a:endParaRPr lang="ru-RU" altLang="ru-RU" sz="1200" dirty="0">
              <a:solidFill>
                <a:schemeClr val="tx2"/>
              </a:solidFill>
              <a:latin typeface="+mn-lt"/>
              <a:cs typeface="Arial" charset="0"/>
            </a:endParaRPr>
          </a:p>
        </p:txBody>
      </p:sp>
      <p:pic>
        <p:nvPicPr>
          <p:cNvPr id="21509" name="Picture 8" descr="Телескоп Алтай"/>
          <p:cNvPicPr>
            <a:picLocks noChangeAspect="1" noChangeArrowheads="1"/>
          </p:cNvPicPr>
          <p:nvPr/>
        </p:nvPicPr>
        <p:blipFill>
          <a:blip r:embed="rId2" cstate="print"/>
          <a:srcRect l="15591" t="10225" r="6772" b="1636"/>
          <a:stretch>
            <a:fillRect/>
          </a:stretch>
        </p:blipFill>
        <p:spPr bwMode="auto">
          <a:xfrm>
            <a:off x="6661150" y="4005263"/>
            <a:ext cx="2360613" cy="2009775"/>
          </a:xfrm>
          <a:prstGeom prst="rect">
            <a:avLst/>
          </a:prstGeom>
          <a:noFill/>
          <a:ln w="12700">
            <a:solidFill>
              <a:srgbClr val="99CCFF"/>
            </a:solidFill>
            <a:miter lim="800000"/>
            <a:headEnd/>
            <a:tailEnd/>
          </a:ln>
        </p:spPr>
      </p:pic>
      <p:pic>
        <p:nvPicPr>
          <p:cNvPr id="21510" name="Picture 11" descr="ОПУ в рабочем положении"/>
          <p:cNvPicPr>
            <a:picLocks noChangeAspect="1" noChangeArrowheads="1"/>
          </p:cNvPicPr>
          <p:nvPr/>
        </p:nvPicPr>
        <p:blipFill>
          <a:blip r:embed="rId3" cstate="print"/>
          <a:srcRect t="12675"/>
          <a:stretch>
            <a:fillRect/>
          </a:stretch>
        </p:blipFill>
        <p:spPr bwMode="auto">
          <a:xfrm>
            <a:off x="233363" y="4484688"/>
            <a:ext cx="2849562" cy="1658937"/>
          </a:xfrm>
          <a:prstGeom prst="rect">
            <a:avLst/>
          </a:prstGeom>
          <a:noFill/>
          <a:ln w="12700">
            <a:solidFill>
              <a:srgbClr val="99CCFF"/>
            </a:solidFill>
            <a:miter lim="800000"/>
            <a:headEnd/>
            <a:tailEnd/>
          </a:ln>
        </p:spPr>
      </p:pic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284163" y="5873750"/>
            <a:ext cx="1262062" cy="3016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eaLnBrk="1" hangingPunct="1">
              <a:tabLst>
                <a:tab pos="336550" algn="l"/>
              </a:tabLst>
              <a:defRPr/>
            </a:pPr>
            <a:r>
              <a:rPr lang="ru-RU" sz="12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Байконур</a:t>
            </a:r>
          </a:p>
        </p:txBody>
      </p:sp>
      <p:pic>
        <p:nvPicPr>
          <p:cNvPr id="2151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350" y="2125663"/>
            <a:ext cx="1970088" cy="2146300"/>
          </a:xfrm>
          <a:prstGeom prst="rect">
            <a:avLst/>
          </a:prstGeom>
          <a:noFill/>
          <a:ln w="12700">
            <a:solidFill>
              <a:srgbClr val="99CCFF"/>
            </a:solidFill>
            <a:miter lim="800000"/>
            <a:headEnd/>
            <a:tailEnd/>
          </a:ln>
        </p:spPr>
      </p:pic>
      <p:pic>
        <p:nvPicPr>
          <p:cNvPr id="21513" name="Picture 23" descr="Тел"/>
          <p:cNvPicPr>
            <a:picLocks noChangeAspect="1" noChangeArrowheads="1"/>
          </p:cNvPicPr>
          <p:nvPr/>
        </p:nvPicPr>
        <p:blipFill>
          <a:blip r:embed="rId5" cstate="print">
            <a:lum contrast="6000"/>
          </a:blip>
          <a:srcRect t="4663"/>
          <a:stretch>
            <a:fillRect/>
          </a:stretch>
        </p:blipFill>
        <p:spPr bwMode="auto">
          <a:xfrm>
            <a:off x="7343775" y="1422400"/>
            <a:ext cx="1547813" cy="2100263"/>
          </a:xfrm>
          <a:prstGeom prst="rect">
            <a:avLst/>
          </a:prstGeom>
          <a:noFill/>
          <a:ln w="12700">
            <a:solidFill>
              <a:srgbClr val="99CCFF"/>
            </a:solidFill>
            <a:miter lim="800000"/>
            <a:headEnd/>
            <a:tailEnd/>
          </a:ln>
        </p:spPr>
      </p:pic>
      <p:pic>
        <p:nvPicPr>
          <p:cNvPr id="21514" name="Picture 22" descr="Укрытие Саж-Т закр"/>
          <p:cNvPicPr>
            <a:picLocks noChangeAspect="1" noChangeArrowheads="1"/>
          </p:cNvPicPr>
          <p:nvPr/>
        </p:nvPicPr>
        <p:blipFill>
          <a:blip r:embed="rId6" cstate="print">
            <a:lum bright="-4000" contrast="4000"/>
          </a:blip>
          <a:srcRect l="3276" t="4506"/>
          <a:stretch>
            <a:fillRect/>
          </a:stretch>
        </p:blipFill>
        <p:spPr bwMode="auto">
          <a:xfrm>
            <a:off x="1712913" y="1509713"/>
            <a:ext cx="1096962" cy="1084262"/>
          </a:xfrm>
          <a:prstGeom prst="rect">
            <a:avLst/>
          </a:prstGeom>
          <a:noFill/>
          <a:ln w="12700">
            <a:solidFill>
              <a:srgbClr val="99CCFF"/>
            </a:solidFill>
            <a:miter lim="800000"/>
            <a:headEnd/>
            <a:tailEnd/>
          </a:ln>
        </p:spPr>
      </p:pic>
      <p:pic>
        <p:nvPicPr>
          <p:cNvPr id="21515" name="Picture 2" descr="D:\Работа\Эскизы\МАКС 2011\правленные\Фото все\Рос лаз сеть\Алтай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57850" y="4649788"/>
            <a:ext cx="1384300" cy="1492250"/>
          </a:xfrm>
          <a:prstGeom prst="rect">
            <a:avLst/>
          </a:prstGeom>
          <a:noFill/>
          <a:ln w="12700">
            <a:solidFill>
              <a:srgbClr val="99CCFF"/>
            </a:solidFill>
            <a:miter lim="800000"/>
            <a:headEnd/>
            <a:tailEnd/>
          </a:ln>
        </p:spPr>
      </p:pic>
      <p:pic>
        <p:nvPicPr>
          <p:cNvPr id="21516" name="Picture 9"/>
          <p:cNvPicPr>
            <a:picLocks noChangeAspect="1" noChangeArrowheads="1"/>
          </p:cNvPicPr>
          <p:nvPr/>
        </p:nvPicPr>
        <p:blipFill>
          <a:blip r:embed="rId8" cstate="print"/>
          <a:srcRect r="6131"/>
          <a:stretch>
            <a:fillRect/>
          </a:stretch>
        </p:blipFill>
        <p:spPr bwMode="auto">
          <a:xfrm>
            <a:off x="6523038" y="2843213"/>
            <a:ext cx="1219200" cy="806450"/>
          </a:xfrm>
          <a:prstGeom prst="rect">
            <a:avLst/>
          </a:prstGeom>
          <a:noFill/>
          <a:ln w="12700">
            <a:solidFill>
              <a:srgbClr val="99CCFF"/>
            </a:solidFill>
            <a:miter lim="800000"/>
            <a:headEnd/>
            <a:tailEnd/>
          </a:ln>
        </p:spPr>
      </p:pic>
      <p:pic>
        <p:nvPicPr>
          <p:cNvPr id="21517" name="Picture 4" descr="C:\Users\User\Desktop\ШАР в Светлом\Новая папка\DSC0185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614738" y="1414463"/>
            <a:ext cx="2176462" cy="2903537"/>
          </a:xfrm>
          <a:prstGeom prst="rect">
            <a:avLst/>
          </a:prstGeom>
          <a:noFill/>
          <a:ln w="12700">
            <a:solidFill>
              <a:srgbClr val="99CCFF"/>
            </a:solidFill>
            <a:miter lim="800000"/>
            <a:headEnd/>
            <a:tailEnd/>
          </a:ln>
        </p:spPr>
      </p:pic>
      <p:pic>
        <p:nvPicPr>
          <p:cNvPr id="21518" name="Picture 5" descr="C:\Users\User\Desktop\ШАР в Светлом\Новая папка\DSC01850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49575" y="2832100"/>
            <a:ext cx="1052513" cy="1354138"/>
          </a:xfrm>
          <a:prstGeom prst="rect">
            <a:avLst/>
          </a:prstGeom>
          <a:noFill/>
          <a:ln w="12700">
            <a:solidFill>
              <a:srgbClr val="99CCFF"/>
            </a:solidFill>
            <a:miter lim="800000"/>
            <a:headEnd/>
            <a:tailEnd/>
          </a:ln>
        </p:spPr>
      </p:pic>
      <p:sp>
        <p:nvSpPr>
          <p:cNvPr id="34" name="Rectangle 12"/>
          <p:cNvSpPr>
            <a:spLocks noChangeArrowheads="1"/>
          </p:cNvSpPr>
          <p:nvPr/>
        </p:nvSpPr>
        <p:spPr bwMode="auto">
          <a:xfrm>
            <a:off x="6753225" y="3284538"/>
            <a:ext cx="2170113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>
              <a:tabLst>
                <a:tab pos="336550" algn="l"/>
              </a:tabLst>
              <a:defRPr/>
            </a:pPr>
            <a:r>
              <a:rPr lang="ru-RU" altLang="ru-RU" sz="1200" b="1" dirty="0">
                <a:solidFill>
                  <a:schemeClr val="bg1"/>
                </a:solidFill>
                <a:latin typeface="+mn-lt"/>
              </a:rPr>
              <a:t>Комсомольск-на-Амуре</a:t>
            </a:r>
          </a:p>
        </p:txBody>
      </p:sp>
      <p:sp>
        <p:nvSpPr>
          <p:cNvPr id="35" name="Rectangle 13"/>
          <p:cNvSpPr>
            <a:spLocks noChangeArrowheads="1"/>
          </p:cNvSpPr>
          <p:nvPr/>
        </p:nvSpPr>
        <p:spPr bwMode="auto">
          <a:xfrm>
            <a:off x="6005513" y="4600575"/>
            <a:ext cx="12080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tabLst>
                <a:tab pos="336550" algn="l"/>
              </a:tabLst>
              <a:defRPr/>
            </a:pPr>
            <a:r>
              <a:rPr lang="ru-RU" altLang="ru-RU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altLang="ru-RU" sz="1200" b="1" dirty="0">
                <a:solidFill>
                  <a:schemeClr val="bg1"/>
                </a:solidFill>
                <a:latin typeface="+mn-lt"/>
              </a:rPr>
              <a:t>Алтай</a:t>
            </a:r>
          </a:p>
        </p:txBody>
      </p:sp>
      <p:sp>
        <p:nvSpPr>
          <p:cNvPr id="36" name="Rectangle 13"/>
          <p:cNvSpPr>
            <a:spLocks noChangeArrowheads="1"/>
          </p:cNvSpPr>
          <p:nvPr/>
        </p:nvSpPr>
        <p:spPr bwMode="auto">
          <a:xfrm>
            <a:off x="3605213" y="1508125"/>
            <a:ext cx="1728787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tabLst>
                <a:tab pos="336550" algn="l"/>
              </a:tabLst>
              <a:defRPr/>
            </a:pPr>
            <a:r>
              <a:rPr lang="ru-RU" altLang="ru-RU" sz="1200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altLang="ru-RU" sz="1200" b="1" dirty="0">
                <a:solidFill>
                  <a:schemeClr val="bg1"/>
                </a:solidFill>
                <a:latin typeface="+mn-lt"/>
              </a:rPr>
              <a:t>Светлое</a:t>
            </a:r>
          </a:p>
        </p:txBody>
      </p:sp>
      <p:pic>
        <p:nvPicPr>
          <p:cNvPr id="21522" name="Picture 2" descr="D:\Работа\Филиалы\Архыз\2012\P1100227.JPG"/>
          <p:cNvPicPr>
            <a:picLocks noChangeAspect="1" noChangeArrowheads="1"/>
          </p:cNvPicPr>
          <p:nvPr/>
        </p:nvPicPr>
        <p:blipFill>
          <a:blip r:embed="rId11" cstate="print"/>
          <a:srcRect l="9840" t="4449" b="17206"/>
          <a:stretch>
            <a:fillRect/>
          </a:stretch>
        </p:blipFill>
        <p:spPr bwMode="auto">
          <a:xfrm>
            <a:off x="3090863" y="4818063"/>
            <a:ext cx="2728912" cy="1333500"/>
          </a:xfrm>
          <a:prstGeom prst="rect">
            <a:avLst/>
          </a:prstGeom>
          <a:noFill/>
          <a:ln w="12700">
            <a:solidFill>
              <a:srgbClr val="99CCFF"/>
            </a:solidFill>
            <a:miter lim="800000"/>
            <a:headEnd/>
            <a:tailEnd/>
          </a:ln>
        </p:spPr>
      </p:pic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2843213" y="4749800"/>
            <a:ext cx="2935287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>
              <a:tabLst>
                <a:tab pos="336550" algn="l"/>
              </a:tabLst>
              <a:defRPr/>
            </a:pPr>
            <a:r>
              <a:rPr lang="ru-RU" altLang="ru-RU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altLang="ru-RU" sz="1200" b="1" dirty="0">
                <a:solidFill>
                  <a:schemeClr val="bg1"/>
                </a:solidFill>
                <a:latin typeface="+mn-lt"/>
              </a:rPr>
              <a:t>Архыз (</a:t>
            </a:r>
            <a:r>
              <a:rPr lang="ru-RU" altLang="ru-RU" sz="1200" b="1" dirty="0" err="1">
                <a:solidFill>
                  <a:schemeClr val="bg1"/>
                </a:solidFill>
                <a:latin typeface="+mn-lt"/>
              </a:rPr>
              <a:t>Карачаево-Черкессия</a:t>
            </a:r>
            <a:r>
              <a:rPr lang="ru-RU" altLang="ru-RU" sz="1200" b="1" dirty="0">
                <a:solidFill>
                  <a:schemeClr val="bg1"/>
                </a:solidFill>
                <a:latin typeface="+mn-lt"/>
              </a:rPr>
              <a:t>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ctrTitle"/>
          </p:nvPr>
        </p:nvSpPr>
        <p:spPr bwMode="auto">
          <a:xfrm>
            <a:off x="725488" y="188913"/>
            <a:ext cx="8388350" cy="7191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4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ПЛАН РАЗМЕЩЕНИЯ РОССИЙСКИХ ЛАЗЕРНЫХ СТАНЦИЙ ЗА РУБЕЖОМ</a:t>
            </a:r>
          </a:p>
        </p:txBody>
      </p:sp>
      <p:sp>
        <p:nvSpPr>
          <p:cNvPr id="4" name="Правильный пятиугольник 3"/>
          <p:cNvSpPr/>
          <p:nvPr/>
        </p:nvSpPr>
        <p:spPr>
          <a:xfrm>
            <a:off x="982663" y="6108700"/>
            <a:ext cx="331787" cy="288925"/>
          </a:xfrm>
          <a:prstGeom prst="pentagon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8" name="Правильный пятиугольник 7"/>
          <p:cNvSpPr/>
          <p:nvPr/>
        </p:nvSpPr>
        <p:spPr>
          <a:xfrm>
            <a:off x="4160838" y="6126163"/>
            <a:ext cx="296862" cy="271462"/>
          </a:xfrm>
          <a:prstGeom prst="pentagon">
            <a:avLst/>
          </a:prstGeom>
          <a:solidFill>
            <a:srgbClr val="FFFF00"/>
          </a:solidFill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2533" name="TextBox 5"/>
          <p:cNvSpPr txBox="1">
            <a:spLocks noChangeArrowheads="1"/>
          </p:cNvSpPr>
          <p:nvPr/>
        </p:nvSpPr>
        <p:spPr bwMode="auto">
          <a:xfrm>
            <a:off x="1314450" y="6108700"/>
            <a:ext cx="20589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ru-RU" sz="1400" b="1">
                <a:cs typeface="Arial" pitchFamily="34" charset="0"/>
              </a:rPr>
              <a:t>SLR </a:t>
            </a:r>
            <a:r>
              <a:rPr lang="ru-RU" altLang="ru-RU" sz="1400" b="1">
                <a:cs typeface="Arial" pitchFamily="34" charset="0"/>
              </a:rPr>
              <a:t>станция «Точка»</a:t>
            </a:r>
          </a:p>
        </p:txBody>
      </p:sp>
      <p:sp>
        <p:nvSpPr>
          <p:cNvPr id="22534" name="TextBox 10"/>
          <p:cNvSpPr txBox="1">
            <a:spLocks noChangeArrowheads="1"/>
          </p:cNvSpPr>
          <p:nvPr/>
        </p:nvSpPr>
        <p:spPr bwMode="auto">
          <a:xfrm>
            <a:off x="4567238" y="6000750"/>
            <a:ext cx="3786187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ru-RU" sz="1400" b="1">
                <a:cs typeface="Arial" pitchFamily="34" charset="0"/>
              </a:rPr>
              <a:t>SLR</a:t>
            </a:r>
            <a:r>
              <a:rPr lang="ru-RU" altLang="ru-RU" sz="1400" b="1">
                <a:cs typeface="Arial" pitchFamily="34" charset="0"/>
              </a:rPr>
              <a:t> станция «Сажень-ТМ» </a:t>
            </a:r>
            <a:endParaRPr lang="en-US" altLang="ru-RU" sz="1400" b="1">
              <a:cs typeface="Arial" pitchFamily="34" charset="0"/>
            </a:endParaRPr>
          </a:p>
          <a:p>
            <a:pPr eaLnBrk="1" hangingPunct="1"/>
            <a:r>
              <a:rPr lang="ru-RU" altLang="ru-RU" sz="1400" b="1">
                <a:cs typeface="Arial" pitchFamily="34" charset="0"/>
              </a:rPr>
              <a:t>работают станции Байконур и Бразилиа</a:t>
            </a:r>
          </a:p>
          <a:p>
            <a:pPr eaLnBrk="1" hangingPunct="1"/>
            <a:endParaRPr lang="ru-RU" altLang="ru-RU" sz="1400" b="1">
              <a:cs typeface="Arial" pitchFamily="34" charset="0"/>
            </a:endParaRPr>
          </a:p>
        </p:txBody>
      </p:sp>
      <p:pic>
        <p:nvPicPr>
          <p:cNvPr id="22535" name="Picture 2" descr="D:\Работа\Эскизы\карта\Развитие КОС за рубежом без НурекаA4.jpg"/>
          <p:cNvPicPr>
            <a:picLocks noChangeAspect="1" noChangeArrowheads="1"/>
          </p:cNvPicPr>
          <p:nvPr/>
        </p:nvPicPr>
        <p:blipFill>
          <a:blip r:embed="rId2" cstate="print"/>
          <a:srcRect t="20377"/>
          <a:stretch>
            <a:fillRect/>
          </a:stretch>
        </p:blipFill>
        <p:spPr bwMode="auto">
          <a:xfrm>
            <a:off x="112713" y="1268413"/>
            <a:ext cx="890905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6" name="Номер слайда 2"/>
          <p:cNvSpPr txBox="1">
            <a:spLocks/>
          </p:cNvSpPr>
          <p:nvPr/>
        </p:nvSpPr>
        <p:spPr bwMode="auto">
          <a:xfrm>
            <a:off x="8675688" y="6519863"/>
            <a:ext cx="452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fld id="{F6BC870E-81AE-4773-882D-0751E2EAA7A8}" type="slidenum">
              <a:rPr lang="ru-RU" altLang="ru-RU" b="1">
                <a:solidFill>
                  <a:srgbClr val="C00000"/>
                </a:solidFill>
              </a:rPr>
              <a:pPr algn="r" eaLnBrk="1" hangingPunct="1"/>
              <a:t>7</a:t>
            </a:fld>
            <a:endParaRPr lang="ru-RU" altLang="ru-RU" b="1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9" descr="C:\Users\Алиночка\Desktop\Без имени-1++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1130300"/>
            <a:ext cx="9163050" cy="574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7"/>
          <p:cNvSpPr>
            <a:spLocks noChangeArrowheads="1"/>
          </p:cNvSpPr>
          <p:nvPr/>
        </p:nvSpPr>
        <p:spPr bwMode="auto">
          <a:xfrm>
            <a:off x="204788" y="1209675"/>
            <a:ext cx="8923337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spcBef>
                <a:spcPct val="40000"/>
              </a:spcBef>
              <a:buClr>
                <a:srgbClr val="336600"/>
              </a:buClr>
              <a:buFont typeface="Wingdings" pitchFamily="2" charset="2"/>
              <a:buNone/>
            </a:pPr>
            <a:r>
              <a:rPr lang="ru-RU" altLang="ru-RU" sz="1400" b="1" i="1">
                <a:cs typeface="Arial" pitchFamily="34" charset="0"/>
              </a:rPr>
              <a:t> </a:t>
            </a:r>
          </a:p>
          <a:p>
            <a:pPr eaLnBrk="1" hangingPunct="1">
              <a:lnSpc>
                <a:spcPct val="150000"/>
              </a:lnSpc>
              <a:buClr>
                <a:srgbClr val="336600"/>
              </a:buClr>
              <a:buFont typeface="Wingdings" pitchFamily="2" charset="2"/>
              <a:buNone/>
            </a:pPr>
            <a:r>
              <a:rPr lang="ru-RU" altLang="ru-RU" sz="1400" b="1">
                <a:cs typeface="Arial" pitchFamily="34" charset="0"/>
              </a:rPr>
              <a:t>Алтайский край, Змеиногорский район, село Саввушка.</a:t>
            </a:r>
          </a:p>
          <a:p>
            <a:pPr eaLnBrk="1" hangingPunct="1">
              <a:lnSpc>
                <a:spcPct val="150000"/>
              </a:lnSpc>
              <a:buClr>
                <a:srgbClr val="336600"/>
              </a:buClr>
              <a:buFont typeface="Wingdings" pitchFamily="2" charset="2"/>
              <a:buNone/>
            </a:pPr>
            <a:r>
              <a:rPr lang="ru-RU" altLang="ru-RU" sz="1400" b="1"/>
              <a:t>Среднегодовое количество ясных ночей: 178. </a:t>
            </a:r>
          </a:p>
          <a:p>
            <a:pPr eaLnBrk="1" hangingPunct="1">
              <a:lnSpc>
                <a:spcPct val="150000"/>
              </a:lnSpc>
              <a:buClr>
                <a:srgbClr val="336600"/>
              </a:buClr>
              <a:buFont typeface="Wingdings" pitchFamily="2" charset="2"/>
              <a:buNone/>
            </a:pPr>
            <a:r>
              <a:rPr lang="ru-RU" altLang="ru-RU" sz="1400" b="1"/>
              <a:t>Местоположение АОЛЦ является одним из лучших в России по количеству ясного времени.</a:t>
            </a:r>
          </a:p>
          <a:p>
            <a:pPr eaLnBrk="1" hangingPunct="1">
              <a:lnSpc>
                <a:spcPct val="150000"/>
              </a:lnSpc>
              <a:buClr>
                <a:srgbClr val="336600"/>
              </a:buClr>
              <a:buFont typeface="Wingdings" pitchFamily="2" charset="2"/>
              <a:buNone/>
            </a:pPr>
            <a:r>
              <a:rPr lang="ru-RU" altLang="ru-RU" sz="1400" b="1">
                <a:cs typeface="Arial" pitchFamily="34" charset="0"/>
              </a:rPr>
              <a:t>Нижн</a:t>
            </a:r>
            <a:r>
              <a:rPr lang="ru-RU" altLang="ru-RU" sz="1400" b="1"/>
              <a:t>яя </a:t>
            </a:r>
            <a:r>
              <a:rPr lang="ru-RU" altLang="ru-RU" sz="1400" b="1">
                <a:cs typeface="Arial" pitchFamily="34" charset="0"/>
              </a:rPr>
              <a:t>площадк</a:t>
            </a:r>
            <a:r>
              <a:rPr lang="ru-RU" altLang="ru-RU" sz="1400" b="1"/>
              <a:t>а</a:t>
            </a:r>
            <a:r>
              <a:rPr lang="ru-RU" altLang="ru-RU" sz="1400" b="1">
                <a:cs typeface="Arial" pitchFamily="34" charset="0"/>
              </a:rPr>
              <a:t>, расположен</a:t>
            </a:r>
            <a:r>
              <a:rPr lang="ru-RU" altLang="ru-RU" sz="1400" b="1"/>
              <a:t>а</a:t>
            </a:r>
            <a:r>
              <a:rPr lang="ru-RU" altLang="ru-RU" sz="1400" b="1">
                <a:cs typeface="Arial" pitchFamily="34" charset="0"/>
              </a:rPr>
              <a:t> на высоте 300 м</a:t>
            </a:r>
            <a:r>
              <a:rPr lang="ru-RU" altLang="ru-RU" sz="1400" b="1"/>
              <a:t>,</a:t>
            </a:r>
            <a:r>
              <a:rPr lang="ru-RU" altLang="ru-RU" sz="1400" b="1">
                <a:cs typeface="Arial" pitchFamily="34" charset="0"/>
              </a:rPr>
              <a:t> </a:t>
            </a:r>
            <a:r>
              <a:rPr lang="ru-RU" altLang="ru-RU" sz="1400" b="1"/>
              <a:t>на ней  </a:t>
            </a:r>
            <a:r>
              <a:rPr lang="ru-RU" altLang="ru-RU" sz="1400" b="1">
                <a:cs typeface="Arial" pitchFamily="34" charset="0"/>
              </a:rPr>
              <a:t>размещен</a:t>
            </a:r>
            <a:r>
              <a:rPr lang="ru-RU" altLang="ru-RU" sz="1400" b="1"/>
              <a:t>а</a:t>
            </a:r>
            <a:r>
              <a:rPr lang="ru-RU" altLang="ru-RU" sz="1400" b="1">
                <a:cs typeface="Arial" pitchFamily="34" charset="0"/>
              </a:rPr>
              <a:t> наземная оптико-лазерная система (НОЛС) с 60 см телескопом траекторных измерений (ТТИ)</a:t>
            </a:r>
            <a:r>
              <a:rPr lang="ru-RU" altLang="ru-RU" sz="1400" b="1"/>
              <a:t>.</a:t>
            </a:r>
          </a:p>
          <a:p>
            <a:pPr algn="ctr" eaLnBrk="1" hangingPunct="1">
              <a:spcBef>
                <a:spcPct val="40000"/>
              </a:spcBef>
              <a:buClr>
                <a:srgbClr val="336600"/>
              </a:buClr>
              <a:buFont typeface="Wingdings" pitchFamily="2" charset="2"/>
              <a:buNone/>
            </a:pPr>
            <a:r>
              <a:rPr lang="ru-RU" altLang="ru-RU" sz="1400" b="1" i="1">
                <a:cs typeface="Arial" pitchFamily="34" charset="0"/>
              </a:rPr>
              <a:t/>
            </a:r>
            <a:br>
              <a:rPr lang="ru-RU" altLang="ru-RU" sz="1400" b="1" i="1">
                <a:cs typeface="Arial" pitchFamily="34" charset="0"/>
              </a:rPr>
            </a:br>
            <a:r>
              <a:rPr lang="ru-RU" altLang="ru-RU" sz="1400" b="1" i="1">
                <a:cs typeface="Arial" pitchFamily="34" charset="0"/>
              </a:rPr>
              <a:t>     </a:t>
            </a:r>
            <a:r>
              <a:rPr lang="ru-RU" altLang="ru-RU" sz="1400" b="1" i="1"/>
              <a:t/>
            </a:r>
            <a:br>
              <a:rPr lang="ru-RU" altLang="ru-RU" sz="1400" b="1" i="1"/>
            </a:br>
            <a:endParaRPr lang="ru-RU" altLang="ru-RU" sz="1400" b="1" i="1"/>
          </a:p>
        </p:txBody>
      </p:sp>
      <p:pic>
        <p:nvPicPr>
          <p:cNvPr id="23556" name="Picture 10" descr="Телескоп Алтай"/>
          <p:cNvPicPr>
            <a:picLocks noChangeAspect="1" noChangeArrowheads="1"/>
          </p:cNvPicPr>
          <p:nvPr/>
        </p:nvPicPr>
        <p:blipFill>
          <a:blip r:embed="rId3" cstate="print"/>
          <a:srcRect l="12064" t="10225" r="3842" b="1636"/>
          <a:stretch>
            <a:fillRect/>
          </a:stretch>
        </p:blipFill>
        <p:spPr bwMode="auto">
          <a:xfrm>
            <a:off x="0" y="4722813"/>
            <a:ext cx="2686050" cy="2133600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23557" name="Text Box 11"/>
          <p:cNvSpPr txBox="1">
            <a:spLocks noChangeArrowheads="1"/>
          </p:cNvSpPr>
          <p:nvPr/>
        </p:nvSpPr>
        <p:spPr bwMode="auto">
          <a:xfrm>
            <a:off x="4557713" y="6481763"/>
            <a:ext cx="3868737" cy="396875"/>
          </a:xfrm>
          <a:prstGeom prst="rect">
            <a:avLst/>
          </a:prstGeom>
          <a:solidFill>
            <a:srgbClr val="9966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ru-RU" altLang="ru-RU" sz="2000" b="1">
                <a:solidFill>
                  <a:schemeClr val="bg1"/>
                </a:solidFill>
              </a:rPr>
              <a:t>НИЖНЯЯ ПЛОЩАДКА АОЛЦ</a:t>
            </a:r>
          </a:p>
        </p:txBody>
      </p:sp>
      <p:sp>
        <p:nvSpPr>
          <p:cNvPr id="23558" name="Text Box 12"/>
          <p:cNvSpPr txBox="1">
            <a:spLocks noChangeArrowheads="1"/>
          </p:cNvSpPr>
          <p:nvPr/>
        </p:nvSpPr>
        <p:spPr bwMode="auto">
          <a:xfrm>
            <a:off x="-19050" y="6457950"/>
            <a:ext cx="2705100" cy="415925"/>
          </a:xfrm>
          <a:prstGeom prst="rect">
            <a:avLst/>
          </a:prstGeom>
          <a:solidFill>
            <a:srgbClr val="5F5F5F"/>
          </a:solidFill>
          <a:ln w="9525">
            <a:noFill/>
            <a:miter lim="800000"/>
            <a:headEnd/>
            <a:tailEnd/>
          </a:ln>
          <a:effectLst>
            <a:outerShdw algn="tl" rotWithShape="0">
              <a:srgbClr val="C00000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75000"/>
              </a:lnSpc>
              <a:spcBef>
                <a:spcPct val="50000"/>
              </a:spcBef>
            </a:pPr>
            <a:r>
              <a:rPr lang="ru-RU" altLang="ru-RU" sz="1400">
                <a:solidFill>
                  <a:schemeClr val="bg1"/>
                </a:solidFill>
              </a:rPr>
              <a:t>Телескоп траекторных измерений</a:t>
            </a:r>
          </a:p>
        </p:txBody>
      </p:sp>
      <p:sp>
        <p:nvSpPr>
          <p:cNvPr id="30727" name="Text Box 12"/>
          <p:cNvSpPr txBox="1">
            <a:spLocks noChangeArrowheads="1"/>
          </p:cNvSpPr>
          <p:nvPr/>
        </p:nvSpPr>
        <p:spPr bwMode="auto">
          <a:xfrm>
            <a:off x="776288" y="358775"/>
            <a:ext cx="834231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400" b="1" cap="all" dirty="0">
                <a:solidFill>
                  <a:schemeClr val="bg1"/>
                </a:solidFill>
                <a:latin typeface="Arial" charset="0"/>
              </a:rPr>
              <a:t>Алтайский оптико-лазерный центр </a:t>
            </a:r>
          </a:p>
        </p:txBody>
      </p:sp>
      <p:sp>
        <p:nvSpPr>
          <p:cNvPr id="23560" name="Номер слайда 2"/>
          <p:cNvSpPr txBox="1">
            <a:spLocks/>
          </p:cNvSpPr>
          <p:nvPr/>
        </p:nvSpPr>
        <p:spPr bwMode="auto">
          <a:xfrm>
            <a:off x="8666163" y="6530975"/>
            <a:ext cx="452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fld id="{52C476AA-2546-40BA-9D7E-4A22C5ED21F1}" type="slidenum">
              <a:rPr lang="ru-RU" altLang="ru-RU" b="1">
                <a:solidFill>
                  <a:schemeClr val="bg1"/>
                </a:solidFill>
              </a:rPr>
              <a:pPr eaLnBrk="1" hangingPunct="1"/>
              <a:t>8</a:t>
            </a:fld>
            <a:endParaRPr lang="ru-RU" altLang="ru-RU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146"/>
          <p:cNvSpPr>
            <a:spLocks noChangeArrowheads="1"/>
          </p:cNvSpPr>
          <p:nvPr/>
        </p:nvSpPr>
        <p:spPr bwMode="auto">
          <a:xfrm>
            <a:off x="423863" y="260350"/>
            <a:ext cx="89392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ru-RU" sz="2400" b="1">
                <a:solidFill>
                  <a:schemeClr val="bg1"/>
                </a:solidFill>
              </a:rPr>
              <a:t>ОБЩИЙ ВИД СТРОИТЕЛЬСТВА ВТОРОЙ ОЧЕРЕДИ </a:t>
            </a:r>
          </a:p>
          <a:p>
            <a:pPr algn="ctr" eaLnBrk="1" hangingPunct="1"/>
            <a:r>
              <a:rPr lang="ru-RU" altLang="ru-RU" sz="2400" b="1">
                <a:solidFill>
                  <a:schemeClr val="bg1"/>
                </a:solidFill>
              </a:rPr>
              <a:t>АОЛЦ С ТЕЛЕСКОПОМ ТИ - 3,12 М</a:t>
            </a:r>
          </a:p>
        </p:txBody>
      </p:sp>
      <p:sp>
        <p:nvSpPr>
          <p:cNvPr id="24579" name="Номер слайда 2"/>
          <p:cNvSpPr txBox="1">
            <a:spLocks/>
          </p:cNvSpPr>
          <p:nvPr/>
        </p:nvSpPr>
        <p:spPr bwMode="auto">
          <a:xfrm>
            <a:off x="8675688" y="6519863"/>
            <a:ext cx="452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fld id="{3E9B6362-1A35-479D-89E5-8F1C43704E38}" type="slidenum">
              <a:rPr lang="ru-RU" altLang="ru-RU" b="1">
                <a:solidFill>
                  <a:srgbClr val="C00000"/>
                </a:solidFill>
              </a:rPr>
              <a:pPr algn="r" eaLnBrk="1" hangingPunct="1"/>
              <a:t>9</a:t>
            </a:fld>
            <a:endParaRPr lang="ru-RU" altLang="ru-RU" b="1">
              <a:solidFill>
                <a:srgbClr val="C00000"/>
              </a:solidFill>
            </a:endParaRPr>
          </a:p>
        </p:txBody>
      </p:sp>
      <p:pic>
        <p:nvPicPr>
          <p:cNvPr id="24580" name="Picture 7" descr="\\Kuzmina\почта\Наташа\new\Алтай_28.09.2016\DSC_05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65313"/>
            <a:ext cx="9144000" cy="498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0" y="1149350"/>
            <a:ext cx="9144000" cy="1122363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ru-RU" altLang="ru-RU" sz="1400" b="1" dirty="0">
                <a:latin typeface="Arial" charset="0"/>
              </a:rPr>
              <a:t>Верхняя площадка на высоте 650 м, на которой размещена наземная оптико-лазерная станция </a:t>
            </a:r>
            <a:r>
              <a:rPr lang="en-US" altLang="ru-RU" sz="1400" b="1" dirty="0">
                <a:latin typeface="Arial" charset="0"/>
              </a:rPr>
              <a:t>                   </a:t>
            </a:r>
            <a:r>
              <a:rPr lang="ru-RU" altLang="ru-RU" sz="1400" b="1" dirty="0">
                <a:latin typeface="Arial" charset="0"/>
              </a:rPr>
              <a:t>с телескопом информационным (</a:t>
            </a:r>
            <a:r>
              <a:rPr lang="en-US" altLang="ru-RU" sz="1400" b="1" dirty="0">
                <a:latin typeface="Arial" charset="0"/>
              </a:rPr>
              <a:t>D=</a:t>
            </a:r>
            <a:r>
              <a:rPr lang="ru-RU" altLang="ru-RU" sz="1400" b="1" dirty="0">
                <a:latin typeface="Arial" charset="0"/>
              </a:rPr>
              <a:t>3,12 м)</a:t>
            </a:r>
          </a:p>
          <a:p>
            <a:pPr algn="just" eaLnBrk="1" hangingPunct="1">
              <a:defRPr/>
            </a:pPr>
            <a:r>
              <a:rPr lang="ru-RU" sz="1300" b="1" dirty="0">
                <a:cs typeface="Arial" panose="020B0604020202020204" pitchFamily="34" charset="0"/>
              </a:rPr>
              <a:t>Назначение: получение изображений КО с разрешением</a:t>
            </a:r>
            <a:r>
              <a:rPr lang="ru-RU" sz="1300" b="1" dirty="0">
                <a:solidFill>
                  <a:srgbClr val="C00000"/>
                </a:solidFill>
                <a:cs typeface="Arial" panose="020B0604020202020204" pitchFamily="34" charset="0"/>
              </a:rPr>
              <a:t> ≤ 0,1 </a:t>
            </a:r>
            <a:r>
              <a:rPr lang="ru-RU" sz="1300" b="1" dirty="0" err="1">
                <a:solidFill>
                  <a:srgbClr val="C00000"/>
                </a:solidFill>
                <a:cs typeface="Arial" panose="020B0604020202020204" pitchFamily="34" charset="0"/>
              </a:rPr>
              <a:t>угл.с</a:t>
            </a:r>
            <a:r>
              <a:rPr lang="ru-RU" sz="1300" b="1" dirty="0">
                <a:solidFill>
                  <a:srgbClr val="C00000"/>
                </a:solidFill>
                <a:cs typeface="Arial" panose="020B0604020202020204" pitchFamily="34" charset="0"/>
              </a:rPr>
              <a:t>  </a:t>
            </a:r>
            <a:r>
              <a:rPr lang="ru-RU" sz="1300" b="1" dirty="0">
                <a:cs typeface="Arial" panose="020B0604020202020204" pitchFamily="34" charset="0"/>
              </a:rPr>
              <a:t>и других данных для контроля состояния КО, лазерная локация </a:t>
            </a:r>
            <a:r>
              <a:rPr lang="ru-RU" sz="1300" b="1" dirty="0">
                <a:solidFill>
                  <a:srgbClr val="C00000"/>
                </a:solidFill>
                <a:cs typeface="Arial" panose="020B0604020202020204" pitchFamily="34" charset="0"/>
              </a:rPr>
              <a:t>Луны с погрешностью 3мм </a:t>
            </a:r>
            <a:r>
              <a:rPr lang="ru-RU" sz="1300" b="1" dirty="0">
                <a:cs typeface="Arial" panose="020B0604020202020204" pitchFamily="34" charset="0"/>
              </a:rPr>
              <a:t>и дальних КА радиоастрономии с отражателями на борту</a:t>
            </a:r>
            <a:endParaRPr lang="en-US" sz="1300" b="1" dirty="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3"/>
          <p:cNvSpPr txBox="1">
            <a:spLocks noChangeArrowheads="1"/>
          </p:cNvSpPr>
          <p:nvPr/>
        </p:nvSpPr>
        <p:spPr bwMode="auto">
          <a:xfrm>
            <a:off x="798513" y="5980113"/>
            <a:ext cx="7727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ru-RU" altLang="ru-RU"/>
          </a:p>
        </p:txBody>
      </p:sp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900113" y="217488"/>
            <a:ext cx="8131175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200" b="1" cap="all" dirty="0">
                <a:solidFill>
                  <a:schemeClr val="bg1"/>
                </a:solidFill>
                <a:latin typeface="Arial" charset="0"/>
              </a:rPr>
              <a:t>Квантово-оптическая система «Сажень-ТМ»</a:t>
            </a:r>
            <a:endParaRPr lang="ru-RU" sz="2200" dirty="0">
              <a:solidFill>
                <a:schemeClr val="bg1"/>
              </a:solidFill>
              <a:latin typeface="Arial" charset="0"/>
            </a:endParaRPr>
          </a:p>
          <a:p>
            <a:pPr algn="ctr" eaLnBrk="1" hangingPunct="1">
              <a:defRPr/>
            </a:pPr>
            <a:r>
              <a:rPr lang="ru-RU" sz="2200" cap="all" dirty="0">
                <a:solidFill>
                  <a:schemeClr val="bg1"/>
                </a:solidFill>
                <a:latin typeface="Arial" charset="0"/>
              </a:rPr>
              <a:t>(Вариант исполнения: лазерный локатор)</a:t>
            </a:r>
            <a:endParaRPr lang="ru-RU" sz="22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6628" name="Номер слайда 2"/>
          <p:cNvSpPr txBox="1">
            <a:spLocks/>
          </p:cNvSpPr>
          <p:nvPr/>
        </p:nvSpPr>
        <p:spPr bwMode="auto">
          <a:xfrm>
            <a:off x="8737600" y="6518275"/>
            <a:ext cx="4524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fld id="{D8FEACAC-F173-4044-B173-806942B72552}" type="slidenum">
              <a:rPr lang="ru-RU" altLang="ru-RU" b="1">
                <a:solidFill>
                  <a:srgbClr val="C00000"/>
                </a:solidFill>
              </a:rPr>
              <a:pPr eaLnBrk="1" hangingPunct="1"/>
              <a:t>10</a:t>
            </a:fld>
            <a:endParaRPr lang="ru-RU" altLang="ru-RU" b="1">
              <a:solidFill>
                <a:srgbClr val="C00000"/>
              </a:solidFill>
            </a:endParaRPr>
          </a:p>
        </p:txBody>
      </p:sp>
      <p:graphicFrame>
        <p:nvGraphicFramePr>
          <p:cNvPr id="8" name="Group 7"/>
          <p:cNvGraphicFramePr>
            <a:graphicFrameLocks noGrp="1"/>
          </p:cNvGraphicFramePr>
          <p:nvPr/>
        </p:nvGraphicFramePr>
        <p:xfrm>
          <a:off x="1524000" y="5226050"/>
          <a:ext cx="5822950" cy="1292225"/>
        </p:xfrm>
        <a:graphic>
          <a:graphicData uri="http://schemas.openxmlformats.org/drawingml/2006/table">
            <a:tbl>
              <a:tblPr/>
              <a:tblGrid>
                <a:gridCol w="26920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309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0487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Дальность</a:t>
                      </a:r>
                    </a:p>
                  </a:txBody>
                  <a:tcPr marL="91429" marR="91429" marT="45744" marB="45744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Угловые координаты</a:t>
                      </a:r>
                    </a:p>
                  </a:txBody>
                  <a:tcPr marL="91429" marR="91429" marT="45744" marB="45744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8735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Высота орбит КА: ............ до 23000 км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СКО нормальных точек: ...... 0,5 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–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см</a:t>
                      </a:r>
                    </a:p>
                  </a:txBody>
                  <a:tcPr marL="91429" marR="91429" marT="45744" marB="45744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Видимая звездная величина ........................... ...................................................... не слабее 12</a:t>
                      </a:r>
                      <a:r>
                        <a:rPr kumimoji="0" lang="en-US" sz="1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endParaRPr kumimoji="0" lang="ru-RU" sz="1000" b="1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СКО измерений ............................... 1 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–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2 </a:t>
                      </a:r>
                      <a:r>
                        <a:rPr kumimoji="0" lang="ru-RU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угл.с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для КА с </a:t>
                      </a:r>
                      <a:r>
                        <a:rPr kumimoji="0" lang="ru-RU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угл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скоростями .... до 40 </a:t>
                      </a:r>
                      <a:r>
                        <a:rPr kumimoji="0" lang="ru-RU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угл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с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</a:t>
                      </a:r>
                      <a:r>
                        <a:rPr kumimoji="0" lang="ru-RU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29" marR="91429" marT="45744" marB="45744"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2" name="Picture 4" descr="C:\Users\User\Desktop\ШАР в Светлом\Новая папка\DSC018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62488" y="1300163"/>
            <a:ext cx="2825750" cy="3767137"/>
          </a:xfrm>
          <a:prstGeom prst="rect">
            <a:avLst/>
          </a:prstGeom>
          <a:noFill/>
          <a:ln w="12700">
            <a:solidFill>
              <a:schemeClr val="tx2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  <p:pic>
        <p:nvPicPr>
          <p:cNvPr id="13" name="Picture 5" descr="C:\Users\User\Desktop\ШАР в Светлом\Новая папка\DSC018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4300" y="1300163"/>
            <a:ext cx="2930525" cy="3767137"/>
          </a:xfrm>
          <a:prstGeom prst="rect">
            <a:avLst/>
          </a:prstGeom>
          <a:noFill/>
          <a:ln w="12700">
            <a:solidFill>
              <a:schemeClr val="tx2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D:\Работа\ФОТО\Бразилия 2014\КОС\DSC003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32338" y="1201738"/>
            <a:ext cx="4016375" cy="2668587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  <a:extLst/>
        </p:spPr>
      </p:pic>
      <p:pic>
        <p:nvPicPr>
          <p:cNvPr id="5" name="Picture 2" descr="D:\Работа\отделение 01\КОС Бразилиа\Бразилиа июнь 2014\DSC03318_resized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5950" y="3870325"/>
            <a:ext cx="4319588" cy="2874963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  <a:extLst/>
        </p:spPr>
      </p:pic>
      <p:pic>
        <p:nvPicPr>
          <p:cNvPr id="6" name="Picture 3" descr="D:\Работа\отделение 01\КОС Бразилиа\Бразилиа июнь 2014\DSC03324_resized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425" y="1206500"/>
            <a:ext cx="3689350" cy="5543550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  <a:extLst/>
        </p:spPr>
      </p:pic>
      <p:pic>
        <p:nvPicPr>
          <p:cNvPr id="27653" name="Picture 4" descr="D:\Работа\отделение 01\КОС Бразилиа\Бразилиа июнь 2014\DSC033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98888" y="1206500"/>
            <a:ext cx="1773237" cy="2663825"/>
          </a:xfrm>
          <a:prstGeom prst="rect">
            <a:avLst/>
          </a:prstGeom>
          <a:noFill/>
          <a:ln w="28575">
            <a:solidFill>
              <a:srgbClr val="BFBFBF"/>
            </a:solidFill>
            <a:miter lim="800000"/>
            <a:headEnd/>
            <a:tailEnd/>
          </a:ln>
        </p:spPr>
      </p:pic>
      <p:sp>
        <p:nvSpPr>
          <p:cNvPr id="27654" name="Rectangle 2"/>
          <p:cNvSpPr txBox="1">
            <a:spLocks noChangeArrowheads="1"/>
          </p:cNvSpPr>
          <p:nvPr/>
        </p:nvSpPr>
        <p:spPr bwMode="auto">
          <a:xfrm>
            <a:off x="738188" y="371475"/>
            <a:ext cx="838358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2400" b="1">
                <a:solidFill>
                  <a:schemeClr val="bg1"/>
                </a:solidFill>
                <a:cs typeface="Arial" pitchFamily="34" charset="0"/>
              </a:rPr>
              <a:t>КОС «САЖЕНЬ-ТМ-БИС» в г. Бразилиа (Бразилия)</a:t>
            </a:r>
          </a:p>
        </p:txBody>
      </p:sp>
      <p:sp>
        <p:nvSpPr>
          <p:cNvPr id="27655" name="Номер слайда 2"/>
          <p:cNvSpPr txBox="1">
            <a:spLocks/>
          </p:cNvSpPr>
          <p:nvPr/>
        </p:nvSpPr>
        <p:spPr bwMode="auto">
          <a:xfrm>
            <a:off x="8728075" y="6519863"/>
            <a:ext cx="4524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fld id="{EF562347-A935-4CAE-849B-4F0B7C756ED2}" type="slidenum">
              <a:rPr lang="ru-RU" altLang="ru-RU" b="1">
                <a:solidFill>
                  <a:srgbClr val="C00000"/>
                </a:solidFill>
              </a:rPr>
              <a:pPr algn="r" eaLnBrk="1" hangingPunct="1"/>
              <a:t>11</a:t>
            </a:fld>
            <a:endParaRPr lang="ru-RU" altLang="ru-RU" b="1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2"/>
          <p:cNvSpPr txBox="1">
            <a:spLocks/>
          </p:cNvSpPr>
          <p:nvPr/>
        </p:nvSpPr>
        <p:spPr bwMode="auto">
          <a:xfrm>
            <a:off x="8669338" y="6423025"/>
            <a:ext cx="452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fld id="{387390AE-DB75-4F92-85F2-57822A4D05A7}" type="slidenum">
              <a:rPr lang="ru-RU" altLang="ru-RU" b="1">
                <a:solidFill>
                  <a:schemeClr val="bg1"/>
                </a:solidFill>
              </a:rPr>
              <a:pPr eaLnBrk="1" hangingPunct="1"/>
              <a:t>12</a:t>
            </a:fld>
            <a:endParaRPr lang="ru-RU" altLang="ru-RU" b="1">
              <a:solidFill>
                <a:schemeClr val="bg1"/>
              </a:solidFill>
            </a:endParaRPr>
          </a:p>
        </p:txBody>
      </p:sp>
      <p:pic>
        <p:nvPicPr>
          <p:cNvPr id="28675" name="Picture 1" descr="E:\Работа\Эскизы\Карты, схемы, инфографика\Российская сеть лазерных станций\карта 16х9-01.jpg"/>
          <p:cNvPicPr>
            <a:picLocks noChangeAspect="1" noChangeArrowheads="1"/>
          </p:cNvPicPr>
          <p:nvPr/>
        </p:nvPicPr>
        <p:blipFill>
          <a:blip r:embed="rId2" cstate="print"/>
          <a:srcRect l="8923" t="13940" r="11858"/>
          <a:stretch>
            <a:fillRect/>
          </a:stretch>
        </p:blipFill>
        <p:spPr bwMode="auto">
          <a:xfrm>
            <a:off x="187325" y="1241425"/>
            <a:ext cx="8769350" cy="52974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6629" name="Text Box 1030"/>
          <p:cNvSpPr txBox="1">
            <a:spLocks noChangeArrowheads="1"/>
          </p:cNvSpPr>
          <p:nvPr/>
        </p:nvSpPr>
        <p:spPr bwMode="auto">
          <a:xfrm>
            <a:off x="166688" y="330200"/>
            <a:ext cx="914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400" b="1" cap="all" dirty="0">
                <a:solidFill>
                  <a:schemeClr val="bg1"/>
                </a:solidFill>
                <a:latin typeface="Arial" charset="0"/>
              </a:rPr>
              <a:t>Российская сеть лазерных станций </a:t>
            </a:r>
            <a:endParaRPr lang="ru-RU" sz="2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8677" name="Номер слайда 2"/>
          <p:cNvSpPr txBox="1">
            <a:spLocks/>
          </p:cNvSpPr>
          <p:nvPr/>
        </p:nvSpPr>
        <p:spPr bwMode="auto">
          <a:xfrm>
            <a:off x="8729663" y="6500813"/>
            <a:ext cx="452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fld id="{043F47EB-E8DA-40EB-8887-871E86A271CD}" type="slidenum">
              <a:rPr lang="ru-RU" altLang="ru-RU" b="1">
                <a:solidFill>
                  <a:srgbClr val="C00000"/>
                </a:solidFill>
              </a:rPr>
              <a:pPr eaLnBrk="1" hangingPunct="1"/>
              <a:t>12</a:t>
            </a:fld>
            <a:endParaRPr lang="ru-RU" altLang="ru-RU" b="1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8825" y="82550"/>
            <a:ext cx="7989888" cy="1011238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z="2000" b="1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Мобильная однопунктовая система </a:t>
            </a:r>
            <a:br>
              <a:rPr lang="ru-RU" sz="2000" b="1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000" b="1" cap="all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внешнетраЕкторных</a:t>
            </a:r>
            <a:r>
              <a:rPr lang="ru-RU" sz="2000" b="1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измерений </a:t>
            </a:r>
            <a:br>
              <a:rPr lang="ru-RU" sz="2000" b="1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ММКОС «Сажень-ТА»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699" name="Picture 4" descr="DSCN0616(1)"/>
          <p:cNvPicPr>
            <a:picLocks noChangeAspect="1" noChangeArrowheads="1"/>
          </p:cNvPicPr>
          <p:nvPr/>
        </p:nvPicPr>
        <p:blipFill>
          <a:blip r:embed="rId2" cstate="print"/>
          <a:srcRect l="9177" t="2254" b="14384"/>
          <a:stretch>
            <a:fillRect/>
          </a:stretch>
        </p:blipFill>
        <p:spPr bwMode="auto">
          <a:xfrm>
            <a:off x="122238" y="3108325"/>
            <a:ext cx="4422775" cy="3043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9700" name="Rectangle 8"/>
          <p:cNvSpPr txBox="1">
            <a:spLocks noChangeArrowheads="1"/>
          </p:cNvSpPr>
          <p:nvPr/>
        </p:nvSpPr>
        <p:spPr bwMode="auto">
          <a:xfrm>
            <a:off x="341313" y="1341438"/>
            <a:ext cx="88296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ru-RU" altLang="ru-RU" sz="1600" b="1"/>
              <a:t>   Система предназначена для проведения высокоточных внешнетраекторных полигонных измерений однопунктовым методом – измерением дальности </a:t>
            </a:r>
          </a:p>
          <a:p>
            <a:pPr eaLnBrk="1" hangingPunct="1">
              <a:lnSpc>
                <a:spcPct val="150000"/>
              </a:lnSpc>
            </a:pPr>
            <a:r>
              <a:rPr lang="ru-RU" altLang="ru-RU" sz="1600" b="1"/>
              <a:t>и угловых координат целей в видимом и ИК диапазонах.</a:t>
            </a:r>
          </a:p>
          <a:p>
            <a:pPr eaLnBrk="1" hangingPunct="1">
              <a:lnSpc>
                <a:spcPct val="150000"/>
              </a:lnSpc>
            </a:pPr>
            <a:r>
              <a:rPr lang="ru-RU" altLang="ru-RU" sz="1600" b="1"/>
              <a:t>    Кроме того, система предназначена для регистрации фаз полета целей.</a:t>
            </a:r>
          </a:p>
        </p:txBody>
      </p:sp>
      <p:pic>
        <p:nvPicPr>
          <p:cNvPr id="29701" name="Picture 19" descr="E:\Работа\фото установок и систем\сажень ТА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1063" y="3201988"/>
            <a:ext cx="4240212" cy="27305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29702" name="Номер слайда 2"/>
          <p:cNvSpPr txBox="1">
            <a:spLocks/>
          </p:cNvSpPr>
          <p:nvPr/>
        </p:nvSpPr>
        <p:spPr bwMode="auto">
          <a:xfrm>
            <a:off x="8675688" y="6519863"/>
            <a:ext cx="452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fld id="{62DBE799-B5F4-4292-ACE2-A2C920699125}" type="slidenum">
              <a:rPr lang="ru-RU" altLang="ru-RU" b="1">
                <a:solidFill>
                  <a:srgbClr val="C00000"/>
                </a:solidFill>
              </a:rPr>
              <a:pPr algn="r" eaLnBrk="1" hangingPunct="1"/>
              <a:t>13</a:t>
            </a:fld>
            <a:endParaRPr lang="ru-RU" altLang="ru-RU" b="1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5" descr="следящая система ПВК"/>
          <p:cNvPicPr>
            <a:picLocks noChangeAspect="1" noChangeArrowheads="1"/>
          </p:cNvPicPr>
          <p:nvPr/>
        </p:nvPicPr>
        <p:blipFill>
          <a:blip r:embed="rId2" cstate="print"/>
          <a:srcRect t="4576" r="3464"/>
          <a:stretch>
            <a:fillRect/>
          </a:stretch>
        </p:blipFill>
        <p:spPr bwMode="auto">
          <a:xfrm>
            <a:off x="409575" y="1200150"/>
            <a:ext cx="3900488" cy="29591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30723" name="Picture 6" descr="ПКВ в рабочем  положении"/>
          <p:cNvPicPr>
            <a:picLocks noChangeAspect="1" noChangeArrowheads="1"/>
          </p:cNvPicPr>
          <p:nvPr/>
        </p:nvPicPr>
        <p:blipFill>
          <a:blip r:embed="rId3" cstate="print"/>
          <a:srcRect l="6924" t="2075" r="3070" b="7504"/>
          <a:stretch>
            <a:fillRect/>
          </a:stretch>
        </p:blipFill>
        <p:spPr bwMode="auto">
          <a:xfrm>
            <a:off x="4348163" y="1200150"/>
            <a:ext cx="4181475" cy="29591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30724" name="Picture 2" descr="C:\Users\User\Desktop\07\18.jpg"/>
          <p:cNvPicPr>
            <a:picLocks noChangeAspect="1" noChangeArrowheads="1"/>
          </p:cNvPicPr>
          <p:nvPr/>
        </p:nvPicPr>
        <p:blipFill>
          <a:blip r:embed="rId4" cstate="print"/>
          <a:srcRect l="6909" r="5374"/>
          <a:stretch>
            <a:fillRect/>
          </a:stretch>
        </p:blipFill>
        <p:spPr bwMode="auto">
          <a:xfrm>
            <a:off x="384175" y="4195763"/>
            <a:ext cx="2170113" cy="2147887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1488" y="96838"/>
            <a:ext cx="8823325" cy="687387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z="2000" b="1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УНИФИЦИРОВАННЫЙ МАЛОГАБАРИТНЫЙ КОМПЛЕКС ДОКУМЕНТИРОВАНИЯ ВИДЕОИНФОРМАЦИИ </a:t>
            </a:r>
            <a:br>
              <a:rPr lang="ru-RU" sz="2000" b="1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«Сажень-обзор»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6" name="Номер слайда 2"/>
          <p:cNvSpPr txBox="1">
            <a:spLocks/>
          </p:cNvSpPr>
          <p:nvPr/>
        </p:nvSpPr>
        <p:spPr bwMode="auto">
          <a:xfrm>
            <a:off x="8737600" y="6534150"/>
            <a:ext cx="4524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fld id="{D4E6AE5F-4E74-4972-9937-E105288881D5}" type="slidenum">
              <a:rPr lang="ru-RU" altLang="ru-RU" b="1">
                <a:solidFill>
                  <a:srgbClr val="C00000"/>
                </a:solidFill>
              </a:rPr>
              <a:pPr algn="r" eaLnBrk="1" hangingPunct="1"/>
              <a:t>14</a:t>
            </a:fld>
            <a:endParaRPr lang="ru-RU" altLang="ru-RU" b="1">
              <a:solidFill>
                <a:srgbClr val="C00000"/>
              </a:solidFill>
            </a:endParaRPr>
          </a:p>
        </p:txBody>
      </p:sp>
      <p:sp>
        <p:nvSpPr>
          <p:cNvPr id="30727" name="TextBox 1"/>
          <p:cNvSpPr txBox="1">
            <a:spLocks noChangeArrowheads="1"/>
          </p:cNvSpPr>
          <p:nvPr/>
        </p:nvSpPr>
        <p:spPr bwMode="auto">
          <a:xfrm>
            <a:off x="2589213" y="4313238"/>
            <a:ext cx="6232525" cy="203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/>
              <a:t>Комплекс «Сажень-Обзор» предназначен для проведения в видимом и ИК диапазонах видеосъемки операций по подготовке и проведению запусков РКН, предварительной обработки и архивации видеоинформации, выделения на РН зон с аномальной температурой в целях обеспечения безопасности при обслуживании и запусках ракет-носителей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 txBox="1">
            <a:spLocks noGrp="1"/>
          </p:cNvSpPr>
          <p:nvPr>
            <p:ph type="title"/>
          </p:nvPr>
        </p:nvSpPr>
        <p:spPr>
          <a:xfrm>
            <a:off x="685800" y="341313"/>
            <a:ext cx="8229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РИСКИ, СОЗДАВАЕМЫЕ КОСМИЧЕСКИМ МУСОРОМ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3917" y="1915262"/>
            <a:ext cx="1627254" cy="1320311"/>
          </a:xfrm>
          <a:prstGeom prst="rect">
            <a:avLst/>
          </a:prstGeom>
          <a:noFill/>
          <a:ln w="38100">
            <a:solidFill>
              <a:srgbClr val="0039AC"/>
            </a:solidFill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58999" y="1915262"/>
            <a:ext cx="1517688" cy="1314450"/>
          </a:xfrm>
          <a:prstGeom prst="rect">
            <a:avLst/>
          </a:prstGeom>
          <a:noFill/>
          <a:ln w="38100">
            <a:solidFill>
              <a:srgbClr val="0039AC"/>
            </a:solidFill>
            <a:miter lim="800000"/>
            <a:headEnd/>
            <a:tailEnd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25747" y="1915262"/>
            <a:ext cx="910342" cy="1314450"/>
          </a:xfrm>
          <a:prstGeom prst="rect">
            <a:avLst/>
          </a:prstGeom>
          <a:noFill/>
          <a:ln w="38100">
            <a:solidFill>
              <a:srgbClr val="0039AC"/>
            </a:solidFill>
            <a:miter lim="800000"/>
            <a:headEnd/>
            <a:tailEnd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lum bright="28000" contrast="-20000"/>
          </a:blip>
          <a:srcRect/>
          <a:stretch>
            <a:fillRect/>
          </a:stretch>
        </p:blipFill>
        <p:spPr bwMode="auto">
          <a:xfrm>
            <a:off x="955882" y="1919658"/>
            <a:ext cx="1822038" cy="1315915"/>
          </a:xfrm>
          <a:prstGeom prst="rect">
            <a:avLst/>
          </a:prstGeom>
          <a:noFill/>
          <a:ln w="38100">
            <a:solidFill>
              <a:srgbClr val="0039AC"/>
            </a:solidFill>
            <a:miter lim="800000"/>
            <a:headEnd/>
            <a:tailEnd/>
          </a:ln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3325747" y="1915262"/>
            <a:ext cx="910342" cy="1314450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3325747" y="1915262"/>
            <a:ext cx="910342" cy="1314450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55882" y="1177439"/>
            <a:ext cx="1822038" cy="5468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46" b="1" dirty="0">
                <a:solidFill>
                  <a:srgbClr val="C00000"/>
                </a:solidFill>
                <a:latin typeface="Calibri"/>
              </a:rPr>
              <a:t>Столкновения</a:t>
            </a:r>
          </a:p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46" b="1" dirty="0">
                <a:solidFill>
                  <a:srgbClr val="C00000"/>
                </a:solidFill>
                <a:latin typeface="Calibri"/>
              </a:rPr>
              <a:t>КА с КО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22655" y="1156192"/>
            <a:ext cx="1750346" cy="5468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46" b="1" dirty="0">
                <a:solidFill>
                  <a:srgbClr val="C00000"/>
                </a:solidFill>
                <a:latin typeface="Calibri"/>
              </a:rPr>
              <a:t>Переносы стартов ракет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04111" y="1143002"/>
            <a:ext cx="1866687" cy="774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46" b="1" dirty="0">
                <a:solidFill>
                  <a:srgbClr val="C00000"/>
                </a:solidFill>
                <a:latin typeface="Calibri"/>
              </a:rPr>
              <a:t>Неуправляемые сходы с орбит КО риска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1081" y="1143004"/>
            <a:ext cx="1684064" cy="7740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46" b="1" dirty="0">
                <a:solidFill>
                  <a:srgbClr val="C00000"/>
                </a:solidFill>
                <a:latin typeface="Calibri"/>
              </a:rPr>
              <a:t>Навязывание правил поведения</a:t>
            </a:r>
          </a:p>
        </p:txBody>
      </p:sp>
      <p:sp>
        <p:nvSpPr>
          <p:cNvPr id="17" name="Стрелка вниз 16"/>
          <p:cNvSpPr/>
          <p:nvPr/>
        </p:nvSpPr>
        <p:spPr>
          <a:xfrm>
            <a:off x="1574053" y="4780088"/>
            <a:ext cx="585702" cy="776654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 w="15875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62">
              <a:solidFill>
                <a:prstClr val="white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41103" y="5673973"/>
            <a:ext cx="1704355" cy="7740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46" b="1" dirty="0" err="1">
                <a:solidFill>
                  <a:srgbClr val="0039AC"/>
                </a:solidFill>
                <a:latin typeface="Calibri"/>
              </a:rPr>
              <a:t>Роскосмос</a:t>
            </a:r>
            <a:endParaRPr lang="ru-RU" sz="1846" b="1" dirty="0">
              <a:solidFill>
                <a:srgbClr val="0039AC"/>
              </a:solidFill>
              <a:latin typeface="Calibri"/>
            </a:endParaRPr>
          </a:p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46" b="1" dirty="0">
                <a:solidFill>
                  <a:srgbClr val="0039AC"/>
                </a:solidFill>
                <a:latin typeface="Calibri"/>
              </a:rPr>
              <a:t>операторы КА</a:t>
            </a:r>
          </a:p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46" b="1" dirty="0">
                <a:solidFill>
                  <a:srgbClr val="0039AC"/>
                </a:solidFill>
                <a:latin typeface="Calibri"/>
              </a:rPr>
              <a:t>МИД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1893" y="3791685"/>
            <a:ext cx="2176111" cy="1001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46" b="1" dirty="0">
                <a:solidFill>
                  <a:srgbClr val="0039AC"/>
                </a:solidFill>
                <a:latin typeface="Calibri"/>
              </a:rPr>
              <a:t>Прогнозирование,</a:t>
            </a:r>
          </a:p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46" b="1" dirty="0">
                <a:solidFill>
                  <a:srgbClr val="0039AC"/>
                </a:solidFill>
                <a:latin typeface="Calibri"/>
              </a:rPr>
              <a:t> предупреждение</a:t>
            </a:r>
          </a:p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46" b="1" dirty="0">
                <a:solidFill>
                  <a:srgbClr val="0039AC"/>
                </a:solidFill>
                <a:latin typeface="Calibri"/>
              </a:rPr>
              <a:t>об опасных сближениях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78002" y="3797546"/>
            <a:ext cx="1714512" cy="1001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46" b="1" dirty="0">
                <a:solidFill>
                  <a:srgbClr val="0039AC"/>
                </a:solidFill>
                <a:latin typeface="Calibri"/>
              </a:rPr>
              <a:t>Контроль безопасности КА на этапе выведения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92516" y="3801940"/>
            <a:ext cx="2110169" cy="1001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46" b="1" dirty="0">
                <a:solidFill>
                  <a:srgbClr val="0039AC"/>
                </a:solidFill>
                <a:latin typeface="Calibri"/>
              </a:rPr>
              <a:t>Прогнозирование времени и районов падения КО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76491" y="3915509"/>
            <a:ext cx="1896433" cy="7740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46" b="1" dirty="0">
                <a:solidFill>
                  <a:srgbClr val="0039AC"/>
                </a:solidFill>
                <a:latin typeface="Calibri"/>
              </a:rPr>
              <a:t>Анализ, оценка рекомендаций, </a:t>
            </a:r>
          </a:p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46" b="1" dirty="0">
                <a:solidFill>
                  <a:srgbClr val="0039AC"/>
                </a:solidFill>
                <a:latin typeface="Calibri"/>
              </a:rPr>
              <a:t>инициатив </a:t>
            </a:r>
          </a:p>
        </p:txBody>
      </p:sp>
      <p:sp>
        <p:nvSpPr>
          <p:cNvPr id="24" name="Стрелка вниз 23"/>
          <p:cNvSpPr/>
          <p:nvPr/>
        </p:nvSpPr>
        <p:spPr>
          <a:xfrm>
            <a:off x="3482656" y="4744918"/>
            <a:ext cx="585703" cy="77812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 w="15875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62">
              <a:solidFill>
                <a:prstClr val="white"/>
              </a:solidFill>
            </a:endParaRPr>
          </a:p>
        </p:txBody>
      </p:sp>
      <p:sp>
        <p:nvSpPr>
          <p:cNvPr id="25" name="Стрелка вниз 24"/>
          <p:cNvSpPr/>
          <p:nvPr/>
        </p:nvSpPr>
        <p:spPr>
          <a:xfrm>
            <a:off x="5297929" y="4744918"/>
            <a:ext cx="585703" cy="77812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 w="15875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62">
              <a:solidFill>
                <a:prstClr val="white"/>
              </a:solidFill>
            </a:endParaRPr>
          </a:p>
        </p:txBody>
      </p:sp>
      <p:sp>
        <p:nvSpPr>
          <p:cNvPr id="26" name="Стрелка вниз 25"/>
          <p:cNvSpPr/>
          <p:nvPr/>
        </p:nvSpPr>
        <p:spPr>
          <a:xfrm>
            <a:off x="7414851" y="4769831"/>
            <a:ext cx="585702" cy="776654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 w="15875">
            <a:solidFill>
              <a:srgbClr val="0039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62">
              <a:solidFill>
                <a:prstClr val="white"/>
              </a:solidFill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1053275" y="3634159"/>
            <a:ext cx="7390950" cy="0"/>
          </a:xfrm>
          <a:prstGeom prst="line">
            <a:avLst/>
          </a:prstGeom>
          <a:ln w="15875">
            <a:solidFill>
              <a:srgbClr val="0039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949708" y="5695954"/>
            <a:ext cx="1704355" cy="3195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46" b="1" dirty="0" err="1">
                <a:solidFill>
                  <a:srgbClr val="0039AC"/>
                </a:solidFill>
                <a:latin typeface="Calibri"/>
              </a:rPr>
              <a:t>Роскосмос</a:t>
            </a:r>
            <a:endParaRPr lang="ru-RU" sz="1846" b="1" dirty="0">
              <a:solidFill>
                <a:srgbClr val="0039AC"/>
              </a:solidFill>
              <a:latin typeface="Calibri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1985" y="5679832"/>
            <a:ext cx="1705708" cy="1001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46" b="1" dirty="0" err="1">
                <a:solidFill>
                  <a:srgbClr val="0039AC"/>
                </a:solidFill>
                <a:latin typeface="Calibri"/>
              </a:rPr>
              <a:t>Роскосмос</a:t>
            </a:r>
            <a:endParaRPr lang="ru-RU" sz="1846" b="1" dirty="0">
              <a:solidFill>
                <a:srgbClr val="0039AC"/>
              </a:solidFill>
              <a:latin typeface="Calibri"/>
            </a:endParaRPr>
          </a:p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46" b="1" dirty="0">
                <a:solidFill>
                  <a:srgbClr val="0039AC"/>
                </a:solidFill>
                <a:latin typeface="Calibri"/>
              </a:rPr>
              <a:t>МИД</a:t>
            </a:r>
          </a:p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46" b="1" dirty="0">
                <a:solidFill>
                  <a:srgbClr val="0039AC"/>
                </a:solidFill>
                <a:latin typeface="Calibri"/>
              </a:rPr>
              <a:t>МЧС</a:t>
            </a:r>
          </a:p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46" b="1" dirty="0">
                <a:solidFill>
                  <a:srgbClr val="0039AC"/>
                </a:solidFill>
                <a:latin typeface="Calibri"/>
              </a:rPr>
              <a:t>МККМ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57553" y="5676904"/>
            <a:ext cx="1704355" cy="7740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46" b="1" dirty="0" err="1">
                <a:solidFill>
                  <a:srgbClr val="0039AC"/>
                </a:solidFill>
                <a:latin typeface="Calibri"/>
              </a:rPr>
              <a:t>Роскосмос</a:t>
            </a:r>
            <a:endParaRPr lang="ru-RU" sz="1846" b="1" dirty="0">
              <a:solidFill>
                <a:srgbClr val="0039AC"/>
              </a:solidFill>
              <a:latin typeface="Calibri"/>
            </a:endParaRPr>
          </a:p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46" b="1" dirty="0">
                <a:solidFill>
                  <a:srgbClr val="0039AC"/>
                </a:solidFill>
                <a:latin typeface="Calibri"/>
              </a:rPr>
              <a:t>МИД</a:t>
            </a:r>
          </a:p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46" b="1" dirty="0">
                <a:solidFill>
                  <a:srgbClr val="0039AC"/>
                </a:solidFill>
                <a:latin typeface="Calibri"/>
              </a:rPr>
              <a:t>НТПК ООН</a:t>
            </a:r>
          </a:p>
        </p:txBody>
      </p:sp>
      <p:sp>
        <p:nvSpPr>
          <p:cNvPr id="31" name="Номер слайда 26"/>
          <p:cNvSpPr txBox="1">
            <a:spLocks/>
          </p:cNvSpPr>
          <p:nvPr/>
        </p:nvSpPr>
        <p:spPr>
          <a:xfrm>
            <a:off x="6933753" y="646534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/>
            <a:fld id="{5AC737FE-3EA2-4681-9BCD-244AE3690C5B}" type="slidenum">
              <a:rPr lang="ru-RU" b="1" smtClean="0">
                <a:solidFill>
                  <a:srgbClr val="FF0000"/>
                </a:solidFill>
              </a:rPr>
              <a:pPr algn="r"/>
              <a:t>15</a:t>
            </a:fld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493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9868" y="4000523"/>
            <a:ext cx="747233" cy="581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3938" y="4000523"/>
            <a:ext cx="842409" cy="561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04953" y="1323601"/>
            <a:ext cx="5630070" cy="1769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32874" y="2896356"/>
            <a:ext cx="967378" cy="644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5918" y="3974168"/>
            <a:ext cx="759035" cy="62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97446" y="4000523"/>
            <a:ext cx="912486" cy="6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847725" y="131886"/>
            <a:ext cx="8240455" cy="905606"/>
          </a:xfrm>
          <a:prstGeom prst="rect">
            <a:avLst/>
          </a:prstGeom>
          <a:noFill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defPPr>
              <a:defRPr lang="ru-RU"/>
            </a:defPPr>
            <a:lvl1pPr algn="ctr" defTabSz="914400" eaLnBrk="1" fontAlgn="auto" latinLnBrk="0" hangingPunct="1">
              <a:spcAft>
                <a:spcPts val="0"/>
              </a:spcAft>
              <a:buNone/>
              <a:defRPr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000" dirty="0" smtClean="0"/>
              <a:t>ВЗАИМОДЕЙСТВИЕ ПРИ </a:t>
            </a:r>
            <a:r>
              <a:rPr lang="ru-RU" altLang="ru-RU" sz="2000" dirty="0" smtClean="0"/>
              <a:t>РЕШЕНИИ ЗАДАЧ ПРЕДУПРЕЖДЕНИЯ ОПАСНЫХ ТЕХНОГЕННЫХ СИТУАЦИЙ В ОКП</a:t>
            </a:r>
            <a:endParaRPr lang="ru-RU" altLang="ru-RU" sz="2000" dirty="0"/>
          </a:p>
        </p:txBody>
      </p:sp>
      <p:sp>
        <p:nvSpPr>
          <p:cNvPr id="12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65388" y="6441115"/>
            <a:ext cx="526211" cy="365125"/>
          </a:xfrm>
        </p:spPr>
        <p:txBody>
          <a:bodyPr/>
          <a:lstStyle/>
          <a:p>
            <a:pPr algn="r"/>
            <a:fld id="{85A8BF58-41EC-46E3-91E7-D5D16CCE05DF}" type="slidenum">
              <a:rPr lang="ru-RU" altLang="ru-RU" b="1" smtClean="0">
                <a:solidFill>
                  <a:srgbClr val="C00000"/>
                </a:solidFill>
              </a:rPr>
              <a:pPr algn="r"/>
              <a:t>16</a:t>
            </a:fld>
            <a:endParaRPr lang="ru-RU" altLang="ru-RU" b="1" dirty="0">
              <a:solidFill>
                <a:srgbClr val="C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1257884"/>
            <a:ext cx="19937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Средства мониторинга ОКП должны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обеспечивать проверку достоверности предупреждений из ЦУП-Х для ведения самостоятельной космической деятельности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РФ 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326056" y="1323601"/>
            <a:ext cx="176212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Предупреждения об опасных ситуациях из </a:t>
            </a:r>
            <a:r>
              <a:rPr lang="ru-RU" sz="16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ЦУП-Х</a:t>
            </a:r>
            <a:endParaRPr lang="en-US" sz="1600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r>
              <a:rPr lang="ru-RU" sz="16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(</a:t>
            </a:r>
            <a:r>
              <a:rPr lang="en-US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Format 007) </a:t>
            </a:r>
            <a:r>
              <a:rPr lang="ru-RU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нарушают реализацию быстрых схем вывода </a:t>
            </a:r>
            <a:r>
              <a:rPr lang="ru-RU" sz="16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КА</a:t>
            </a:r>
            <a:endParaRPr lang="ru-RU" sz="16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46022" y="3542168"/>
            <a:ext cx="1529414" cy="534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4891" y="3506130"/>
            <a:ext cx="1666883" cy="582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35583" y="3661694"/>
            <a:ext cx="2338752" cy="25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3531311" y="2852395"/>
            <a:ext cx="23294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>
                <a:solidFill>
                  <a:srgbClr val="C00000"/>
                </a:solidFill>
              </a:rPr>
              <a:t>Обмен предупреждениями в рамках полетных правил</a:t>
            </a:r>
          </a:p>
        </p:txBody>
      </p:sp>
      <p:pic>
        <p:nvPicPr>
          <p:cNvPr id="19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906" y="4526857"/>
            <a:ext cx="1864586" cy="659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707" y="4562129"/>
            <a:ext cx="1592884" cy="600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90075" y="4559515"/>
            <a:ext cx="1770122" cy="548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2600" y="4498678"/>
            <a:ext cx="1761306" cy="6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15061" y="2852395"/>
            <a:ext cx="110799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522773" y="5376358"/>
            <a:ext cx="81944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320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600" dirty="0">
                <a:cs typeface="Arial" panose="020B0604020202020204" pitchFamily="34" charset="0"/>
              </a:rPr>
              <a:t>Особ</a:t>
            </a:r>
            <a:r>
              <a:rPr lang="ru-RU" altLang="ru-RU" sz="1600" dirty="0" err="1">
                <a:cs typeface="Arial" panose="020B0604020202020204" pitchFamily="34" charset="0"/>
              </a:rPr>
              <a:t>ую</a:t>
            </a:r>
            <a:r>
              <a:rPr lang="ru-RU" altLang="ru-RU" sz="1600" dirty="0">
                <a:cs typeface="Arial" panose="020B0604020202020204" pitchFamily="34" charset="0"/>
              </a:rPr>
              <a:t> роль в информационном обеспечении решения задач мониторинга и предупреждения опасных техногенных ситуаций в ОКП играют наблюдательные средства и комплексы</a:t>
            </a:r>
          </a:p>
        </p:txBody>
      </p:sp>
    </p:spTree>
    <p:extLst>
      <p:ext uri="{BB962C8B-B14F-4D97-AF65-F5344CB8AC3E}">
        <p14:creationId xmlns:p14="http://schemas.microsoft.com/office/powerpoint/2010/main" xmlns="" val="8670111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251520" y="178679"/>
            <a:ext cx="8541019" cy="864096"/>
          </a:xfrm>
          <a:prstGeom prst="rect">
            <a:avLst/>
          </a:prstGeom>
          <a:noFill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32771" name="Прямоугольник 6"/>
          <p:cNvSpPr>
            <a:spLocks noChangeArrowheads="1"/>
          </p:cNvSpPr>
          <p:nvPr/>
        </p:nvSpPr>
        <p:spPr bwMode="auto">
          <a:xfrm>
            <a:off x="1714500" y="1000125"/>
            <a:ext cx="5310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ru-RU" altLang="ru-RU" sz="200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/>
          </p:nvPr>
        </p:nvGraphicFramePr>
        <p:xfrm>
          <a:off x="184026" y="1174980"/>
          <a:ext cx="8780462" cy="5304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7894"/>
                <a:gridCol w="720080"/>
                <a:gridCol w="4392488"/>
              </a:tblGrid>
              <a:tr h="365814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Наименование</a:t>
                      </a:r>
                      <a:r>
                        <a:rPr lang="ru-RU" sz="1600" dirty="0" smtClean="0"/>
                        <a:t> </a:t>
                      </a:r>
                      <a:endParaRPr lang="ru-RU" sz="1600" dirty="0"/>
                    </a:p>
                  </a:txBody>
                  <a:tcPr marL="84396" marR="843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Кол-во</a:t>
                      </a:r>
                      <a:r>
                        <a:rPr lang="ru-RU" sz="1600" dirty="0" smtClean="0"/>
                        <a:t> </a:t>
                      </a:r>
                      <a:endParaRPr lang="ru-RU" sz="1600" dirty="0"/>
                    </a:p>
                  </a:txBody>
                  <a:tcPr marL="84396" marR="843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Размещение</a:t>
                      </a:r>
                      <a:endParaRPr lang="ru-RU" sz="1800" dirty="0"/>
                    </a:p>
                  </a:txBody>
                  <a:tcPr marL="84396" marR="84396"/>
                </a:tc>
              </a:tr>
              <a:tr h="914562">
                <a:tc>
                  <a:txBody>
                    <a:bodyPr/>
                    <a:lstStyle/>
                    <a:p>
                      <a:pPr algn="l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</a:rPr>
                        <a:t>Оптико-электронный комплекс обнаружения космического мусора</a:t>
                      </a:r>
                    </a:p>
                    <a:p>
                      <a:pPr algn="l"/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адаптированный</a:t>
                      </a:r>
                      <a:endParaRPr lang="ru-RU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84396" marR="84396" anchor="ctr"/>
                </a:tc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None/>
                      </a:pPr>
                      <a:r>
                        <a:rPr lang="ru-RU" sz="1800" kern="1200" dirty="0" smtClean="0"/>
                        <a:t>2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84396" marR="84396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/>
                        <a:t>Бразилия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sym typeface="Wingdings" pitchFamily="2" charset="2"/>
                        </a:rPr>
                        <a:t>*</a:t>
                      </a:r>
                      <a:endParaRPr lang="ru-RU" sz="1800" kern="12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/>
                        <a:t>ЮАР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sym typeface="Wingdings" pitchFamily="2" charset="2"/>
                        </a:rPr>
                        <a:t>*</a:t>
                      </a:r>
                      <a:endParaRPr lang="ru-RU" sz="1800" b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84396" marR="84396" anchor="ctr"/>
                </a:tc>
              </a:tr>
              <a:tr h="914562">
                <a:tc>
                  <a:txBody>
                    <a:bodyPr/>
                    <a:lstStyle/>
                    <a:p>
                      <a:pPr algn="l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</a:rPr>
                        <a:t>Оптико-электронный комплекс обнаружения космического мусора</a:t>
                      </a:r>
                    </a:p>
                    <a:p>
                      <a:pPr algn="l"/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модернизированный</a:t>
                      </a:r>
                      <a:endParaRPr lang="ru-RU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84396" marR="84396" anchor="ctr"/>
                </a:tc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None/>
                      </a:pPr>
                      <a:r>
                        <a:rPr lang="ru-RU" sz="1800" b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2</a:t>
                      </a:r>
                      <a:endParaRPr lang="ru-RU" sz="1800" b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84396" marR="84396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ym typeface="Wingdings" pitchFamily="2" charset="2"/>
                        </a:rPr>
                        <a:t>Мексика,  </a:t>
                      </a:r>
                      <a:br>
                        <a:rPr lang="ru-RU" sz="1800" kern="1200" dirty="0" smtClean="0">
                          <a:sym typeface="Wingdings" pitchFamily="2" charset="2"/>
                        </a:rPr>
                      </a:br>
                      <a:r>
                        <a:rPr lang="ru-RU" sz="1800" kern="1200" dirty="0" smtClean="0">
                          <a:sym typeface="Wingdings" pitchFamily="2" charset="2"/>
                        </a:rPr>
                        <a:t>Новая Зеландия /</a:t>
                      </a:r>
                      <a:r>
                        <a:rPr lang="ru-RU" sz="1800" kern="1200" baseline="0" dirty="0" smtClean="0">
                          <a:sym typeface="Wingdings" pitchFamily="2" charset="2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rgbClr val="0070C0"/>
                          </a:solidFill>
                          <a:sym typeface="Wingdings" pitchFamily="2" charset="2"/>
                        </a:rPr>
                        <a:t>Французская Полинезия</a:t>
                      </a:r>
                      <a:endParaRPr lang="ru-RU" sz="1800" b="0" kern="1200" dirty="0" smtClean="0">
                        <a:solidFill>
                          <a:srgbClr val="0070C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84396" marR="84396" anchor="ctr"/>
                </a:tc>
              </a:tr>
              <a:tr h="914562">
                <a:tc>
                  <a:txBody>
                    <a:bodyPr/>
                    <a:lstStyle/>
                    <a:p>
                      <a:pPr algn="l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</a:rPr>
                        <a:t>Экспериментальные оптические пункты первой очереди модернизированные</a:t>
                      </a:r>
                      <a:endParaRPr lang="ru-RU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84396" marR="84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/>
                        <a:t>4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84396" marR="8439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kern="1200" dirty="0" smtClean="0"/>
                        <a:t>г.</a:t>
                      </a:r>
                      <a:r>
                        <a:rPr lang="ru-RU" sz="1800" kern="1200" baseline="0" dirty="0" smtClean="0"/>
                        <a:t> Кисловодск,  </a:t>
                      </a:r>
                      <a:r>
                        <a:rPr lang="ru-RU" sz="1800" kern="1200" baseline="0" dirty="0" err="1" smtClean="0"/>
                        <a:t>Бюракан</a:t>
                      </a:r>
                      <a:r>
                        <a:rPr lang="ru-RU" sz="1800" kern="1200" baseline="0" dirty="0" smtClean="0"/>
                        <a:t> (Армения),</a:t>
                      </a:r>
                    </a:p>
                    <a:p>
                      <a:pPr algn="l"/>
                      <a:r>
                        <a:rPr lang="ru-RU" sz="1800" kern="1200" dirty="0" smtClean="0"/>
                        <a:t>Крым, Чили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sym typeface="Wingdings" pitchFamily="2" charset="2"/>
                        </a:rPr>
                        <a:t>*</a:t>
                      </a:r>
                      <a:endParaRPr lang="ru-RU" sz="1800" b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84396" marR="84396" anchor="ctr"/>
                </a:tc>
              </a:tr>
              <a:tr h="914562">
                <a:tc>
                  <a:txBody>
                    <a:bodyPr/>
                    <a:lstStyle/>
                    <a:p>
                      <a:pPr algn="l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</a:rPr>
                        <a:t>Экспериментальные оптические пункты второй очереди модернизированные</a:t>
                      </a:r>
                      <a:endParaRPr lang="ru-RU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84396" marR="84396" anchor="ctr"/>
                </a:tc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None/>
                      </a:pPr>
                      <a:r>
                        <a:rPr lang="ru-RU" sz="1800" b="0" dirty="0" smtClean="0">
                          <a:solidFill>
                            <a:schemeClr val="dk1"/>
                          </a:solidFill>
                          <a:latin typeface="+mn-lt"/>
                          <a:cs typeface="+mn-cs"/>
                        </a:rPr>
                        <a:t>4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4396" marR="84396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/>
                        <a:t>г.</a:t>
                      </a:r>
                      <a:r>
                        <a:rPr lang="ru-RU" sz="1800" kern="1200" baseline="0" dirty="0" smtClean="0"/>
                        <a:t> Благовещенск,</a:t>
                      </a:r>
                      <a:r>
                        <a:rPr lang="ru-RU" sz="1800" kern="1200" dirty="0" smtClean="0"/>
                        <a:t> Мексика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sym typeface="Wingdings" pitchFamily="2" charset="2"/>
                        </a:rPr>
                        <a:t>*</a:t>
                      </a:r>
                      <a:r>
                        <a:rPr lang="ru-RU" sz="1800" kern="1200" dirty="0" smtClean="0"/>
                        <a:t>, </a:t>
                      </a:r>
                      <a:r>
                        <a:rPr lang="ru-RU" sz="1800" kern="1200" baseline="0" dirty="0" smtClean="0"/>
                        <a:t> </a:t>
                      </a:r>
                      <a:r>
                        <a:rPr lang="ru-RU" sz="1800" kern="1200" dirty="0" smtClean="0"/>
                        <a:t>Орск, Малайзия</a:t>
                      </a:r>
                      <a:endParaRPr lang="ru-RU" sz="1800" b="0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84396" marR="84396" anchor="ctr"/>
                </a:tc>
              </a:tr>
              <a:tr h="640188">
                <a:tc>
                  <a:txBody>
                    <a:bodyPr/>
                    <a:lstStyle/>
                    <a:p>
                      <a:pPr algn="l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</a:rPr>
                        <a:t>Экспериментальные оптические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</a:rPr>
                        <a:t>средства</a:t>
                      </a:r>
                      <a:endParaRPr lang="ru-RU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84396" marR="84396" anchor="ctr"/>
                </a:tc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None/>
                      </a:pPr>
                      <a:r>
                        <a:rPr lang="ru-RU" sz="1800" kern="1200" dirty="0" smtClean="0"/>
                        <a:t>2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84396" marR="8439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kern="1200" dirty="0" smtClean="0"/>
                        <a:t>ЭОС-50 - г.</a:t>
                      </a:r>
                      <a:r>
                        <a:rPr lang="ru-RU" sz="1800" kern="1200" baseline="0" dirty="0" smtClean="0"/>
                        <a:t> Кисловодск / </a:t>
                      </a:r>
                      <a:r>
                        <a:rPr lang="ru-RU" sz="1800" kern="1200" baseline="0" dirty="0" smtClean="0">
                          <a:solidFill>
                            <a:srgbClr val="0070C0"/>
                          </a:solidFill>
                        </a:rPr>
                        <a:t>Архыз</a:t>
                      </a:r>
                      <a:endParaRPr lang="ru-RU" sz="1800" kern="1200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l"/>
                      <a:r>
                        <a:rPr lang="ru-RU" sz="1800" kern="1200" dirty="0" smtClean="0"/>
                        <a:t>ЭОС-65 - г.</a:t>
                      </a:r>
                      <a:r>
                        <a:rPr lang="ru-RU" sz="1800" kern="1200" baseline="0" dirty="0" smtClean="0"/>
                        <a:t> Уссурийск</a:t>
                      </a:r>
                      <a:endParaRPr lang="ru-RU" sz="1800" b="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84396" marR="84396" anchor="ctr"/>
                </a:tc>
              </a:tr>
              <a:tr h="640188">
                <a:tc>
                  <a:txBody>
                    <a:bodyPr/>
                    <a:lstStyle/>
                    <a:p>
                      <a:pPr algn="l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Ресурсно-климатическая станция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</a:rPr>
                        <a:t>модернизированная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4396" marR="84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4396" marR="84396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/>
                        <a:t>Ирландия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sym typeface="Wingdings" pitchFamily="2" charset="2"/>
                        </a:rPr>
                        <a:t>/ </a:t>
                      </a:r>
                      <a:r>
                        <a:rPr lang="ru-RU" sz="1800" kern="1200" dirty="0" smtClean="0">
                          <a:solidFill>
                            <a:srgbClr val="0070C0"/>
                          </a:solidFill>
                          <a:sym typeface="Wingdings" pitchFamily="2" charset="2"/>
                        </a:rPr>
                        <a:t>Абрау-Дюрсо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sym typeface="Wingdings" pitchFamily="2" charset="2"/>
                        </a:rPr>
                        <a:t>, Куба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sym typeface="Wingdings" pitchFamily="2" charset="2"/>
                        </a:rPr>
                        <a:t>*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84396" marR="84396" anchor="ctr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17500" y="6525344"/>
            <a:ext cx="3102372" cy="277812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FF0000"/>
                </a:solidFill>
              </a:rPr>
              <a:t>* </a:t>
            </a:r>
            <a:r>
              <a:rPr lang="ru-RU" sz="1600" dirty="0" smtClean="0">
                <a:solidFill>
                  <a:schemeClr val="tx1"/>
                </a:solidFill>
              </a:rPr>
              <a:t>Реализация до </a:t>
            </a:r>
            <a:r>
              <a:rPr lang="ru-RU" sz="1600" dirty="0" smtClean="0">
                <a:solidFill>
                  <a:schemeClr val="tx1"/>
                </a:solidFill>
              </a:rPr>
              <a:t>202</a:t>
            </a:r>
            <a:r>
              <a:rPr lang="en-US" sz="1600" dirty="0" smtClean="0">
                <a:solidFill>
                  <a:schemeClr val="tx1"/>
                </a:solidFill>
              </a:rPr>
              <a:t>2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tx1"/>
                </a:solidFill>
              </a:rPr>
              <a:t>года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2806" name="Прямоугольник 3"/>
          <p:cNvSpPr>
            <a:spLocks noChangeArrowheads="1"/>
          </p:cNvSpPr>
          <p:nvPr/>
        </p:nvSpPr>
        <p:spPr bwMode="auto">
          <a:xfrm>
            <a:off x="1038225" y="188913"/>
            <a:ext cx="78644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000" b="1" dirty="0" smtClean="0">
                <a:solidFill>
                  <a:schemeClr val="bg1"/>
                </a:solidFill>
              </a:rPr>
              <a:t>СОСТАВ СПЕЦИАЛИЗИРОВАННЫХ ОПТИКО-ЭЛЕКТРОННЫХ СРЕДСТВ АСПОС ОКП ДО 2025 Г.</a:t>
            </a:r>
            <a:endParaRPr lang="ru-RU" altLang="ru-RU" sz="2000" b="1" dirty="0">
              <a:solidFill>
                <a:schemeClr val="bg1"/>
              </a:solidFill>
            </a:endParaRPr>
          </a:p>
        </p:txBody>
      </p:sp>
      <p:sp>
        <p:nvSpPr>
          <p:cNvPr id="12" name="Номер слайда 2"/>
          <p:cNvSpPr txBox="1">
            <a:spLocks/>
          </p:cNvSpPr>
          <p:nvPr/>
        </p:nvSpPr>
        <p:spPr bwMode="auto">
          <a:xfrm>
            <a:off x="8675688" y="6519863"/>
            <a:ext cx="4524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15958B74-D41E-4B18-A019-B10943F7278B}" type="slidenum">
              <a:rPr lang="ru-RU" altLang="ru-RU" sz="1400">
                <a:solidFill>
                  <a:srgbClr val="C00000"/>
                </a:solidFill>
              </a:rPr>
              <a:pPr algn="r" eaLnBrk="1" hangingPunct="1"/>
              <a:t>17</a:t>
            </a:fld>
            <a:endParaRPr lang="ru-RU" altLang="ru-RU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020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Прямоугольник 5"/>
          <p:cNvSpPr>
            <a:spLocks noChangeArrowheads="1"/>
          </p:cNvSpPr>
          <p:nvPr/>
        </p:nvSpPr>
        <p:spPr bwMode="auto">
          <a:xfrm>
            <a:off x="706970" y="107951"/>
            <a:ext cx="82677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algn="ctr"/>
            <a:r>
              <a:rPr lang="ru-RU" altLang="ru-RU" sz="2000" b="1" dirty="0" smtClean="0">
                <a:solidFill>
                  <a:schemeClr val="bg1"/>
                </a:solidFill>
              </a:rPr>
              <a:t>ОПТИКО-ЭЛЕКТРОННЫЙ КОМПЛЕКС ОБНАРУЖЕНИЯ И ИЗМЕРЕНИЯ ПАРАМЕТРОВ ДВИЖЕНИЯ КОСМИЧЕСКОГО МУСОРА</a:t>
            </a:r>
            <a:r>
              <a:rPr lang="en-US" altLang="ru-RU" sz="2000" b="1" dirty="0" smtClean="0">
                <a:solidFill>
                  <a:schemeClr val="bg1"/>
                </a:solidFill>
              </a:rPr>
              <a:t> </a:t>
            </a:r>
            <a:r>
              <a:rPr lang="ru-RU" altLang="ru-RU" sz="2000" b="1" dirty="0" smtClean="0">
                <a:solidFill>
                  <a:schemeClr val="bg1"/>
                </a:solidFill>
              </a:rPr>
              <a:t>(ОЭК ОКМ</a:t>
            </a:r>
            <a:r>
              <a:rPr lang="ru-RU" altLang="ru-RU" sz="2000" b="1" dirty="0" smtClean="0">
                <a:solidFill>
                  <a:schemeClr val="bg1"/>
                </a:solidFill>
              </a:rPr>
              <a:t>)</a:t>
            </a:r>
            <a:r>
              <a:rPr lang="en-US" altLang="ru-RU" sz="2000" b="1" dirty="0" smtClean="0">
                <a:solidFill>
                  <a:schemeClr val="bg1"/>
                </a:solidFill>
              </a:rPr>
              <a:t>.</a:t>
            </a:r>
            <a:r>
              <a:rPr lang="en-US" altLang="ru-RU" sz="2000" b="1" dirty="0" smtClean="0">
                <a:solidFill>
                  <a:schemeClr val="bg1"/>
                </a:solidFill>
              </a:rPr>
              <a:t> </a:t>
            </a:r>
            <a:r>
              <a:rPr lang="ru-RU" altLang="ru-RU" sz="2000" b="1" dirty="0" smtClean="0">
                <a:solidFill>
                  <a:schemeClr val="bg1"/>
                </a:solidFill>
                <a:latin typeface="Arial "/>
                <a:ea typeface="Lucida Grande" charset="0"/>
                <a:cs typeface="Lucida Grande" charset="0"/>
                <a:sym typeface="Arial Narrow" pitchFamily="34" charset="0"/>
              </a:rPr>
              <a:t>ИТАЖУБА, БРАЗИЛИЯ, ФЕВРАЛЬ 2017</a:t>
            </a:r>
            <a:endParaRPr lang="en-US" altLang="ru-RU" sz="2000" b="1" dirty="0">
              <a:solidFill>
                <a:schemeClr val="bg1"/>
              </a:solidFill>
              <a:latin typeface="Arial "/>
              <a:ea typeface="Lucida Grande" charset="0"/>
              <a:cs typeface="Lucida Grande" charset="0"/>
              <a:sym typeface="Arial Narrow" pitchFamily="34" charset="0"/>
            </a:endParaRPr>
          </a:p>
        </p:txBody>
      </p:sp>
      <p:pic>
        <p:nvPicPr>
          <p:cNvPr id="35843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10217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05" t="961" r="13866" b="248"/>
          <a:stretch/>
        </p:blipFill>
        <p:spPr bwMode="auto">
          <a:xfrm>
            <a:off x="3515853" y="1160341"/>
            <a:ext cx="5472000" cy="2844000"/>
          </a:xfrm>
          <a:prstGeom prst="rect">
            <a:avLst/>
          </a:prstGeom>
          <a:noFill/>
          <a:ln w="28575">
            <a:solidFill>
              <a:srgbClr val="1F497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205826" name="Picture 19" descr="C:\Users\User\Desktop\Рисунок1+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87"/>
          <a:stretch>
            <a:fillRect/>
          </a:stretch>
        </p:blipFill>
        <p:spPr bwMode="auto">
          <a:xfrm>
            <a:off x="202217" y="1160341"/>
            <a:ext cx="3264267" cy="2589473"/>
          </a:xfrm>
          <a:prstGeom prst="rect">
            <a:avLst/>
          </a:prstGeom>
          <a:noFill/>
          <a:ln w="28575">
            <a:solidFill>
              <a:srgbClr val="1F497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582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ru-RU" altLang="ru-RU" sz="1600"/>
          </a:p>
        </p:txBody>
      </p:sp>
      <p:sp>
        <p:nvSpPr>
          <p:cNvPr id="205828" name="Text Box 15"/>
          <p:cNvSpPr txBox="1">
            <a:spLocks noChangeArrowheads="1"/>
          </p:cNvSpPr>
          <p:nvPr/>
        </p:nvSpPr>
        <p:spPr bwMode="auto">
          <a:xfrm>
            <a:off x="700088" y="-22225"/>
            <a:ext cx="8351837" cy="1200150"/>
          </a:xfrm>
          <a:prstGeom prst="rect">
            <a:avLst/>
          </a:prstGeom>
          <a:noFill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defPPr>
              <a:defRPr lang="ru-RU"/>
            </a:defPPr>
            <a:lvl1pPr algn="ctr" defTabSz="914400" eaLnBrk="1" fontAlgn="auto" latinLnBrk="0" hangingPunct="1">
              <a:spcAft>
                <a:spcPts val="0"/>
              </a:spcAft>
              <a:buNone/>
              <a:defRPr sz="2400" b="1">
                <a:solidFill>
                  <a:prstClr val="white"/>
                </a:solidFill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ru-RU" altLang="ru-RU" sz="2000" dirty="0" smtClean="0">
                <a:latin typeface="Arial" panose="020B0604020202020204" pitchFamily="34" charset="0"/>
              </a:rPr>
              <a:t>ОПТИКО-ЭЛЕКТРОННЫЙ КОМПЛЕКС ОБНАРУЖЕНИЯ И ИЗМЕРЕНИЯ ПАРАМЕТРОВ ДВИЖЕНИЯ КОСМИЧЕСКОГО МУСОРА</a:t>
            </a:r>
            <a:r>
              <a:rPr lang="en-US" altLang="ru-RU" sz="2000" dirty="0" smtClean="0">
                <a:latin typeface="Arial" panose="020B0604020202020204" pitchFamily="34" charset="0"/>
              </a:rPr>
              <a:t> </a:t>
            </a:r>
            <a:r>
              <a:rPr lang="ru-RU" altLang="ru-RU" sz="2000" dirty="0" smtClean="0">
                <a:latin typeface="Arial" panose="020B0604020202020204" pitchFamily="34" charset="0"/>
              </a:rPr>
              <a:t>(ОЭК ОКМ)</a:t>
            </a:r>
            <a:endParaRPr lang="ru-RU" altLang="ru-RU" sz="2000" dirty="0">
              <a:latin typeface="Arial" panose="020B0604020202020204" pitchFamily="34" charset="0"/>
            </a:endParaRPr>
          </a:p>
        </p:txBody>
      </p:sp>
      <p:sp>
        <p:nvSpPr>
          <p:cNvPr id="205830" name="Номер слайда 2"/>
          <p:cNvSpPr txBox="1">
            <a:spLocks/>
          </p:cNvSpPr>
          <p:nvPr/>
        </p:nvSpPr>
        <p:spPr bwMode="auto">
          <a:xfrm>
            <a:off x="8667750" y="6492875"/>
            <a:ext cx="4762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056C993-0945-4B9F-A757-1EB26766C7EA}" type="slidenum">
              <a:rPr lang="ru-RU" altLang="ru-RU" b="1">
                <a:solidFill>
                  <a:srgbClr val="C00000"/>
                </a:solidFill>
              </a:rPr>
              <a:pPr eaLnBrk="1" hangingPunct="1"/>
              <a:t>19</a:t>
            </a:fld>
            <a:endParaRPr lang="ru-RU" altLang="ru-RU" b="1" dirty="0">
              <a:solidFill>
                <a:srgbClr val="C00000"/>
              </a:solidFill>
            </a:endParaRPr>
          </a:p>
        </p:txBody>
      </p:sp>
      <p:pic>
        <p:nvPicPr>
          <p:cNvPr id="205831" name="Picture 2" descr="D:\Пономарева\Шар\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19"/>
          <a:stretch/>
        </p:blipFill>
        <p:spPr bwMode="auto">
          <a:xfrm>
            <a:off x="202218" y="3801762"/>
            <a:ext cx="3264267" cy="2736000"/>
          </a:xfrm>
          <a:prstGeom prst="rect">
            <a:avLst/>
          </a:prstGeom>
          <a:noFill/>
          <a:ln w="28575">
            <a:solidFill>
              <a:srgbClr val="1F497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39053869"/>
              </p:ext>
            </p:extLst>
          </p:nvPr>
        </p:nvGraphicFramePr>
        <p:xfrm>
          <a:off x="3499337" y="4053249"/>
          <a:ext cx="5498856" cy="2512650"/>
        </p:xfrm>
        <a:graphic>
          <a:graphicData uri="http://schemas.openxmlformats.org/drawingml/2006/table">
            <a:tbl>
              <a:tblPr firstRow="1" firstCol="1" bandRow="1"/>
              <a:tblGrid>
                <a:gridCol w="4334609"/>
                <a:gridCol w="1164247"/>
              </a:tblGrid>
              <a:tr h="2638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Наименование </a:t>
                      </a:r>
                      <a:r>
                        <a:rPr lang="ru-RU" sz="11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характеристики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Calibri"/>
                          <a:cs typeface="Times New Roman"/>
                        </a:rPr>
                        <a:t>Значение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Проницающая способность по </a:t>
                      </a:r>
                      <a:r>
                        <a:rPr lang="ru-RU" sz="1100" dirty="0" err="1">
                          <a:effectLst/>
                          <a:latin typeface="Arial"/>
                          <a:ea typeface="Calibri"/>
                          <a:cs typeface="Times New Roman"/>
                        </a:rPr>
                        <a:t>целеуказаниям</a:t>
                      </a:r>
                      <a:r>
                        <a:rPr lang="ru-RU" sz="11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 ГСКО, </a:t>
                      </a:r>
                      <a:r>
                        <a:rPr lang="ru-RU" sz="1100" dirty="0" err="1">
                          <a:effectLst/>
                          <a:latin typeface="Arial"/>
                          <a:ea typeface="Calibri"/>
                          <a:cs typeface="Times New Roman"/>
                        </a:rPr>
                        <a:t>зв</a:t>
                      </a:r>
                      <a:r>
                        <a:rPr lang="ru-RU" sz="11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ru-RU" sz="11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вел.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Calibri"/>
                          <a:cs typeface="Times New Roman"/>
                        </a:rPr>
                        <a:t>18,5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Calibri"/>
                          <a:cs typeface="Times New Roman"/>
                        </a:rPr>
                        <a:t>Проницающая способность по целеуказаниям НОКО, зв. </a:t>
                      </a:r>
                      <a:r>
                        <a:rPr lang="ru-RU" sz="110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вел.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Calibri"/>
                          <a:cs typeface="Times New Roman"/>
                        </a:rPr>
                        <a:t>14,5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8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Calibri"/>
                          <a:cs typeface="Times New Roman"/>
                        </a:rPr>
                        <a:t>Проницающая способность в автономном обзоре ГСКО, зв. </a:t>
                      </a:r>
                      <a:r>
                        <a:rPr lang="ru-RU" sz="110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вел.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Calibri"/>
                          <a:cs typeface="Times New Roman"/>
                        </a:rPr>
                        <a:t>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9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Calibri"/>
                          <a:cs typeface="Times New Roman"/>
                        </a:rPr>
                        <a:t>Частота фотометрирования КО, Гц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Calibri"/>
                          <a:cs typeface="Times New Roman"/>
                        </a:rPr>
                        <a:t>0,1…24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Calibri"/>
                          <a:cs typeface="Times New Roman"/>
                        </a:rPr>
                        <a:t>Скорость обзора ГСО, ВЭО, СВО, ВГО, кв.град./час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Calibri"/>
                          <a:cs typeface="Times New Roman"/>
                        </a:rPr>
                        <a:t>5 </a:t>
                      </a:r>
                      <a:r>
                        <a:rPr lang="ru-RU" sz="110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Точность получения КИ о КО 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ВОКО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НОКО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10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ru-RU" sz="11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0,5 угл. сек.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ru-RU" sz="11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1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</a:t>
                      </a:r>
                      <a:r>
                        <a:rPr lang="en-US" sz="11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ru-RU" sz="11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угл. сек. 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7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Размеры контролируемых КО (</a:t>
                      </a:r>
                      <a:r>
                        <a:rPr lang="ru-RU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зависимости от типа орбиты)</a:t>
                      </a:r>
                      <a:endParaRPr lang="ru-RU" sz="11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ru-RU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см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70000" y="254000"/>
            <a:ext cx="6959600" cy="626534"/>
          </a:xfrm>
        </p:spPr>
        <p:txBody>
          <a:bodyPr>
            <a:normAutofit/>
          </a:bodyPr>
          <a:lstStyle/>
          <a:p>
            <a:r>
              <a:rPr lang="ru-RU" altLang="ru-RU" sz="20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ОБЪЕКТИВЫ ОЭК ОКМ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D:\РабочаяАСВ\ОЭК ОКМ\ДляБразилии\ТЕХН_КАТАЛОГ\НАРЕЗКА\StyleCapture_2016-10-11_12-39-41_812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7518980" cy="47857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Выноска 2 (без границы) 4"/>
          <p:cNvSpPr/>
          <p:nvPr/>
        </p:nvSpPr>
        <p:spPr>
          <a:xfrm>
            <a:off x="827584" y="3206809"/>
            <a:ext cx="1512168" cy="504056"/>
          </a:xfrm>
          <a:prstGeom prst="callout2">
            <a:avLst>
              <a:gd name="adj1" fmla="val -298715"/>
              <a:gd name="adj2" fmla="val 143561"/>
              <a:gd name="adj3" fmla="val 44666"/>
              <a:gd name="adj4" fmla="val 100672"/>
              <a:gd name="adj5" fmla="val 494754"/>
              <a:gd name="adj6" fmla="val 202410"/>
            </a:avLst>
          </a:prstGeom>
          <a:solidFill>
            <a:srgbClr val="66CC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Объектив Сова–25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Выноска 2 (без границы) 5"/>
          <p:cNvSpPr/>
          <p:nvPr/>
        </p:nvSpPr>
        <p:spPr>
          <a:xfrm>
            <a:off x="5750734" y="3789040"/>
            <a:ext cx="1512168" cy="648072"/>
          </a:xfrm>
          <a:prstGeom prst="callout2">
            <a:avLst>
              <a:gd name="adj1" fmla="val 103935"/>
              <a:gd name="adj2" fmla="val -83920"/>
              <a:gd name="adj3" fmla="val 48266"/>
              <a:gd name="adj4" fmla="val -1550"/>
              <a:gd name="adj5" fmla="val -189847"/>
              <a:gd name="adj6" fmla="val -99218"/>
            </a:avLst>
          </a:prstGeom>
          <a:solidFill>
            <a:srgbClr val="66CC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Объектив Сова–5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Выноска 2 (без границы) 6"/>
          <p:cNvSpPr/>
          <p:nvPr/>
        </p:nvSpPr>
        <p:spPr>
          <a:xfrm>
            <a:off x="6474837" y="1556792"/>
            <a:ext cx="1512168" cy="504056"/>
          </a:xfrm>
          <a:prstGeom prst="callout2">
            <a:avLst>
              <a:gd name="adj1" fmla="val 46825"/>
              <a:gd name="adj2" fmla="val -1854"/>
              <a:gd name="adj3" fmla="val 366450"/>
              <a:gd name="adj4" fmla="val -62739"/>
              <a:gd name="adj5" fmla="val 367336"/>
              <a:gd name="adj6" fmla="val -63224"/>
            </a:avLst>
          </a:prstGeom>
          <a:solidFill>
            <a:srgbClr val="66CC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Объектив Сова–75 О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864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576064"/>
          </a:xfrm>
        </p:spPr>
        <p:txBody>
          <a:bodyPr>
            <a:normAutofit/>
          </a:bodyPr>
          <a:lstStyle/>
          <a:p>
            <a:r>
              <a:rPr lang="ru-RU" altLang="ru-RU" sz="20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ОБЪЕКТИВ СОВА-75-О</a:t>
            </a:r>
            <a:endParaRPr lang="ru-RU" sz="2000" b="1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5444" y="1179654"/>
            <a:ext cx="7766977" cy="3816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40266" y="5152752"/>
            <a:ext cx="80454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+mj-lt"/>
                <a:cs typeface="Times New Roman" panose="02020603050405020304" pitchFamily="18" charset="0"/>
              </a:rPr>
              <a:t>Работу по ВОКО в автономном режиме поиска изделие ОЭК ОКМ обеспечивает с помощью установленного на ОПУ СМ-834 объектива Сова-75-О (с угловым полем зрения 7º), оснащённого БУО, ЗЭМШ и мозаичным ФПУ-М с полем зрения 4,8ºх5,4º (при размерах входного окна110,6х124,4 мм).</a:t>
            </a:r>
            <a:endParaRPr lang="ru-RU" b="1" dirty="0"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358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адпись 2"/>
          <p:cNvSpPr txBox="1">
            <a:spLocks noChangeArrowheads="1"/>
          </p:cNvSpPr>
          <p:nvPr/>
        </p:nvSpPr>
        <p:spPr bwMode="auto">
          <a:xfrm>
            <a:off x="5418667" y="1268759"/>
            <a:ext cx="3288889" cy="516590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ru-RU" b="1" dirty="0" err="1">
                <a:effectLst/>
                <a:latin typeface="+mj-lt"/>
                <a:ea typeface="Calibri"/>
              </a:rPr>
              <a:t>Фотоприёмное</a:t>
            </a:r>
            <a:r>
              <a:rPr lang="ru-RU" b="1" dirty="0">
                <a:effectLst/>
                <a:latin typeface="+mj-lt"/>
                <a:ea typeface="Calibri"/>
              </a:rPr>
              <a:t> устройство ФПУ-М </a:t>
            </a:r>
            <a:r>
              <a:rPr lang="ru-RU" b="1" dirty="0" smtClean="0">
                <a:effectLst/>
                <a:latin typeface="+mj-lt"/>
                <a:ea typeface="Calibri"/>
              </a:rPr>
              <a:t> </a:t>
            </a:r>
            <a:r>
              <a:rPr lang="ru-RU" b="1" dirty="0">
                <a:effectLst/>
                <a:latin typeface="+mj-lt"/>
                <a:ea typeface="Calibri"/>
              </a:rPr>
              <a:t>предназначено для преобразования формируемых объективом Сова-75-О оптических изображений участков небесной сферы, с помощью ПЗС камеры, в соответствующие цифровые </a:t>
            </a:r>
            <a:r>
              <a:rPr lang="ru-RU" b="1" dirty="0" smtClean="0">
                <a:effectLst/>
                <a:latin typeface="+mj-lt"/>
                <a:ea typeface="Calibri"/>
              </a:rPr>
              <a:t>изображения.</a:t>
            </a:r>
            <a:endParaRPr lang="ru-RU" b="1" dirty="0">
              <a:effectLst/>
              <a:latin typeface="+mj-lt"/>
              <a:ea typeface="Calibri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effectLst/>
                <a:latin typeface="+mj-lt"/>
                <a:ea typeface="Calibri"/>
              </a:rPr>
              <a:t>Охлаждаемая ПЗС камера построена на базе мозаичного (составного) преобразователя свет-сигнал (с размером входного окна 110,6х124,4 мм) из восьми ПЗС матриц модели </a:t>
            </a:r>
            <a:r>
              <a:rPr lang="en-US" b="1" dirty="0">
                <a:effectLst/>
                <a:latin typeface="+mj-lt"/>
                <a:ea typeface="Calibri"/>
              </a:rPr>
              <a:t>CCD</a:t>
            </a:r>
            <a:r>
              <a:rPr lang="ru-RU" b="1" dirty="0">
                <a:effectLst/>
                <a:latin typeface="+mj-lt"/>
                <a:ea typeface="Calibri"/>
              </a:rPr>
              <a:t>42-90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461" y="1448779"/>
            <a:ext cx="5099627" cy="42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2"/>
          <p:cNvSpPr>
            <a:spLocks noGrp="1"/>
          </p:cNvSpPr>
          <p:nvPr>
            <p:ph type="title"/>
          </p:nvPr>
        </p:nvSpPr>
        <p:spPr>
          <a:xfrm>
            <a:off x="1066800" y="372533"/>
            <a:ext cx="7772400" cy="357188"/>
          </a:xfrm>
        </p:spPr>
        <p:txBody>
          <a:bodyPr/>
          <a:lstStyle/>
          <a:p>
            <a:r>
              <a:rPr lang="ru-RU" altLang="ru-RU" sz="20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ФОТОПРИЕМНОЕ УСТРОЙСТВО ФПУ-М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3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34533" y="355600"/>
            <a:ext cx="7772400" cy="357188"/>
          </a:xfrm>
        </p:spPr>
        <p:txBody>
          <a:bodyPr/>
          <a:lstStyle/>
          <a:p>
            <a:r>
              <a:rPr lang="ru-RU" altLang="ru-RU" sz="20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ОБЪЕКТИВ СОВА-25</a:t>
            </a:r>
            <a:endParaRPr lang="ru-RU" sz="2000" b="1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D:\РабочаяАСВ\ОЭК ОКМ\ДляБразилии\ТЕХН_КАТАЛОГ\НАРЕЗКА\StyleCapture_2016-10-11_12-38-50_546.pn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144" y="1687984"/>
            <a:ext cx="5400600" cy="402190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Надпись 2"/>
          <p:cNvSpPr txBox="1">
            <a:spLocks noChangeArrowheads="1"/>
          </p:cNvSpPr>
          <p:nvPr/>
        </p:nvSpPr>
        <p:spPr bwMode="auto">
          <a:xfrm>
            <a:off x="5940152" y="1412776"/>
            <a:ext cx="2880320" cy="446449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effectLst/>
                <a:latin typeface="+mj-lt"/>
                <a:ea typeface="Calibri"/>
              </a:rPr>
              <a:t>Работу по НОКО в автономном режиме поиска изделие  обеспечивает с помощью установленных на среднике ОПУ СМ-834 двух объективов Сова-25 с угловым полем зрения 10º, оснащённых двумя (со встроенными затворами) ФПУ-Ш с полем зрения 6,9ºх6,9º (широкое поле) при размерах входного окна 50х50 мм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effectLst/>
                <a:latin typeface="Times New Roman"/>
                <a:ea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403055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66800" y="372533"/>
            <a:ext cx="7772400" cy="357188"/>
          </a:xfrm>
        </p:spPr>
        <p:txBody>
          <a:bodyPr/>
          <a:lstStyle/>
          <a:p>
            <a:r>
              <a:rPr lang="ru-RU" altLang="ru-RU" sz="20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ОБЪЕКТИВ СОВА-5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56273"/>
            <a:ext cx="4464496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D:\РабочаяАСВ\ОЭК ОКМ\ДляБразилии\ТЕХН_КАТАЛОГ\НАРЕЗКА\StyleCapture_2016-10-11_12-38-12_76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256273"/>
            <a:ext cx="4376916" cy="33843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Объект 1"/>
          <p:cNvSpPr txBox="1">
            <a:spLocks/>
          </p:cNvSpPr>
          <p:nvPr/>
        </p:nvSpPr>
        <p:spPr>
          <a:xfrm>
            <a:off x="203200" y="4681729"/>
            <a:ext cx="8686800" cy="1211071"/>
          </a:xfrm>
          <a:prstGeom prst="rect">
            <a:avLst/>
          </a:prstGeom>
        </p:spPr>
        <p:txBody>
          <a:bodyPr/>
          <a:lstStyle/>
          <a:p>
            <a:pPr marL="109728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Calibri"/>
                <a:cs typeface="+mn-cs"/>
              </a:rPr>
              <a:t>Два объективов Сова-5 с угловым полем зрения 40º, оснащённых двумя (со встроенными затворами) ФПУ-Ш с полем зрения 28ºх28º (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Calibri"/>
                <a:cs typeface="+mn-cs"/>
              </a:rPr>
              <a:t>сверхширокое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Calibri"/>
                <a:cs typeface="+mn-cs"/>
              </a:rPr>
              <a:t> поле) при размерах входного окна  50х50 мм. Объективы обеспечивают работу по НОКО в автономном режиме поиска изделия ОЭК ОКМ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927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07835" y="4486919"/>
            <a:ext cx="8291264" cy="2160241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ru-RU" sz="1800" b="1" dirty="0" smtClean="0">
                <a:latin typeface="+mj-lt"/>
                <a:cs typeface="Times New Roman" panose="02020603050405020304" pitchFamily="18" charset="0"/>
              </a:rPr>
              <a:t>ФПУ </a:t>
            </a:r>
            <a:r>
              <a:rPr lang="ru-RU" sz="1800" b="1" dirty="0">
                <a:latin typeface="+mj-lt"/>
                <a:cs typeface="Times New Roman" panose="02020603050405020304" pitchFamily="18" charset="0"/>
              </a:rPr>
              <a:t>на базе широкоформатной ПЗС-матрицы предназначено для преобразования оптических изображений участков небесной сферы (наблюдаемые объекты, звезды, распределенный фон) в электрический видеосигнал посредством охлаждаемых твердотельных приемников изображения – ПЗС-матриц, общее число  пикселов которой составляет 2084 х 2084, формирования цифровых изображений и ввода их в управляющий компьютер</a:t>
            </a:r>
          </a:p>
        </p:txBody>
      </p:sp>
      <p:pic>
        <p:nvPicPr>
          <p:cNvPr id="7" name="Рисунок 6" descr="D:\РабочаяАСВ\ОЭК ОКМ\ДляБразилии\ТЕХН_КАТАЛОГ\НАРЕЗКА\StyleCapture_2016-10-11_12-47-29_859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3333" y="1270000"/>
            <a:ext cx="3708399" cy="313266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066800" y="372533"/>
            <a:ext cx="7772400" cy="357188"/>
          </a:xfrm>
        </p:spPr>
        <p:txBody>
          <a:bodyPr/>
          <a:lstStyle/>
          <a:p>
            <a:r>
              <a:rPr lang="ru-RU" altLang="ru-RU" sz="20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ФОТОПРИЕМНОЕ УСТРОЙСТВО ФПУ-Ш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50267" y="1283606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109728" indent="0">
              <a:buNone/>
            </a:pPr>
            <a:r>
              <a:rPr lang="ru-RU" b="1" dirty="0" smtClean="0">
                <a:cs typeface="Times New Roman" panose="02020603050405020304" pitchFamily="18" charset="0"/>
              </a:rPr>
              <a:t>Система широкоугольных объективов ОЭК ОКМ состоит из 2-х объективов Сова-25 и 2-х объективов Сова-5, которые используются в качестве приёмных оптических антенн для формирования оптических изображений (участков звёздного неба и КО) в светочувствительной плоскости соответствующих приемников излучения ФПУ-Ш.</a:t>
            </a:r>
            <a:endParaRPr lang="ru-RU" b="1" dirty="0" smtClean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930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D:\РабочаяАСВ\ОЭК ОКМ\ДляБразилии\ТЕХН_КАТАЛОГ\НАРЕЗКА\StyleCapture_2016-10-11_12-40-30_531.pn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81138"/>
            <a:ext cx="7128791" cy="45401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066800" y="372533"/>
            <a:ext cx="7772400" cy="35718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РАБОЧЕЕ МЕСТО</a:t>
            </a:r>
            <a:r>
              <a:rPr kumimoji="0" lang="ru-RU" altLang="ru-RU" sz="2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 ОПЕРАТОРА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108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D:\РабочаяАСВ\ОЭК ОКМ\ДляБразилии\ТЕХН_КАТАЛОГ\НАРЕЗКА\StyleCapture_2016-10-11_12-46-00_171.pn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32" y="1676400"/>
            <a:ext cx="5508104" cy="405685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Надпись 2"/>
          <p:cNvSpPr txBox="1">
            <a:spLocks noChangeArrowheads="1"/>
          </p:cNvSpPr>
          <p:nvPr/>
        </p:nvSpPr>
        <p:spPr bwMode="auto">
          <a:xfrm>
            <a:off x="5580113" y="1552687"/>
            <a:ext cx="3157488" cy="475959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effectLst/>
                <a:latin typeface="+mj-lt"/>
                <a:ea typeface="Calibri"/>
              </a:rPr>
              <a:t>Опорно-поворотное устройство ОПУ СМ-834 выполнено по двухосной альт - азимутальной схеме вилочного типа. </a:t>
            </a:r>
          </a:p>
          <a:p>
            <a:pPr>
              <a:spcAft>
                <a:spcPts val="0"/>
              </a:spcAft>
            </a:pPr>
            <a:r>
              <a:rPr lang="ru-RU" b="1" dirty="0">
                <a:effectLst/>
                <a:latin typeface="+mj-lt"/>
                <a:ea typeface="Calibri"/>
              </a:rPr>
              <a:t>ОПУ СМ-834 предназначено (во взаимодействии с ЦЭСП) для наведения и ведения системы объективов по угловым координатам в соответствии с заданиями, согласно расписанию работ, и для обеспечения контроля угловых положений вращения осей А и </a:t>
            </a:r>
            <a:r>
              <a:rPr lang="en-US" b="1" dirty="0">
                <a:effectLst/>
                <a:latin typeface="+mj-lt"/>
                <a:ea typeface="Calibri"/>
              </a:rPr>
              <a:t>h</a:t>
            </a:r>
            <a:r>
              <a:rPr lang="ru-RU" b="1" dirty="0">
                <a:effectLst/>
                <a:latin typeface="+mj-lt"/>
                <a:ea typeface="Calibri"/>
              </a:rPr>
              <a:t>.</a:t>
            </a:r>
          </a:p>
          <a:p>
            <a:pPr>
              <a:spcAft>
                <a:spcPts val="0"/>
              </a:spcAft>
            </a:pPr>
            <a:r>
              <a:rPr lang="ru-RU" b="1" dirty="0">
                <a:effectLst/>
                <a:latin typeface="+mj-lt"/>
                <a:ea typeface="Calibri"/>
              </a:rPr>
              <a:t> </a:t>
            </a:r>
          </a:p>
        </p:txBody>
      </p:sp>
      <p:sp>
        <p:nvSpPr>
          <p:cNvPr id="6" name="Заголовок 2"/>
          <p:cNvSpPr txBox="1">
            <a:spLocks/>
          </p:cNvSpPr>
          <p:nvPr/>
        </p:nvSpPr>
        <p:spPr>
          <a:xfrm>
            <a:off x="1066800" y="372533"/>
            <a:ext cx="7772400" cy="35718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ОПОРНО-ПОВОРОТНОЕ УСТРОЙСТВО </a:t>
            </a:r>
            <a:r>
              <a:rPr lang="ru-RU" altLang="ru-RU" sz="2000" b="1" dirty="0" smtClean="0">
                <a:solidFill>
                  <a:schemeClr val="bg1"/>
                </a:solidFill>
                <a:ea typeface="+mj-ea"/>
                <a:cs typeface="+mj-cs"/>
              </a:rPr>
              <a:t>ОПУ СМ-834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406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D:\РабочаяАСВ\ОЭК ОКМ\ДляБразилии\ТЕХН_КАТАЛОГ\НАРЕЗКА\StyleCapture_2016-10-11_12-48-32_62.pn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22857"/>
            <a:ext cx="3816424" cy="476439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Надпись 2"/>
          <p:cNvSpPr txBox="1">
            <a:spLocks noChangeArrowheads="1"/>
          </p:cNvSpPr>
          <p:nvPr/>
        </p:nvSpPr>
        <p:spPr bwMode="auto">
          <a:xfrm>
            <a:off x="4350728" y="1450238"/>
            <a:ext cx="4471540" cy="452722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effectLst/>
                <a:latin typeface="+mj-lt"/>
                <a:ea typeface="Calibri"/>
              </a:rPr>
              <a:t>Цифровой электросиловой привод (ЦЭСП) представляет собой электронную систему управления моментными электродвигателями (МД) приводов осей А и </a:t>
            </a:r>
            <a:r>
              <a:rPr lang="en-US" b="1" dirty="0">
                <a:effectLst/>
                <a:latin typeface="+mj-lt"/>
                <a:ea typeface="Calibri"/>
              </a:rPr>
              <a:t>h</a:t>
            </a:r>
            <a:r>
              <a:rPr lang="ru-RU" b="1" dirty="0">
                <a:effectLst/>
                <a:latin typeface="+mj-lt"/>
                <a:ea typeface="Calibri"/>
              </a:rPr>
              <a:t> ОПУ СМ-834 и состоит из модуля управления, панели управления и индикации, контроллера сопряжения с 6.1-СР ЦЭСП, контроллера привязки к МШВ комплекса, преобразователя электропитания, пульта местного управления, моментных двигателей осей А и </a:t>
            </a:r>
            <a:r>
              <a:rPr lang="en-US" b="1" dirty="0">
                <a:effectLst/>
                <a:latin typeface="+mj-lt"/>
                <a:ea typeface="Calibri"/>
              </a:rPr>
              <a:t>h</a:t>
            </a:r>
            <a:r>
              <a:rPr lang="ru-RU" b="1" dirty="0">
                <a:effectLst/>
                <a:latin typeface="+mj-lt"/>
                <a:ea typeface="Calibri"/>
              </a:rPr>
              <a:t> и цифровых датчиков углового положения (</a:t>
            </a:r>
            <a:r>
              <a:rPr lang="ru-RU" b="1" dirty="0" err="1">
                <a:effectLst/>
                <a:latin typeface="+mj-lt"/>
                <a:ea typeface="Calibri"/>
              </a:rPr>
              <a:t>энкодеров</a:t>
            </a:r>
            <a:r>
              <a:rPr lang="ru-RU" b="1" dirty="0">
                <a:effectLst/>
                <a:latin typeface="+mj-lt"/>
                <a:ea typeface="Calibri"/>
              </a:rPr>
              <a:t> ЦДОС). Электронная аппаратура ЦЭСП (система управления моментными двигателями) размещена в стойке </a:t>
            </a:r>
            <a:r>
              <a:rPr lang="ru-RU" b="1" dirty="0" smtClean="0">
                <a:effectLst/>
                <a:latin typeface="+mj-lt"/>
                <a:ea typeface="Calibri"/>
              </a:rPr>
              <a:t>ЦЭСП</a:t>
            </a:r>
            <a:endParaRPr lang="ru-RU" b="1" dirty="0">
              <a:effectLst/>
              <a:latin typeface="+mj-lt"/>
              <a:ea typeface="Calibri"/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1066800" y="372533"/>
            <a:ext cx="7772400" cy="35718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2000" b="1" dirty="0" smtClean="0">
                <a:solidFill>
                  <a:schemeClr val="bg1"/>
                </a:solidFill>
                <a:ea typeface="+mj-ea"/>
                <a:cs typeface="+mj-cs"/>
              </a:rPr>
              <a:t>ЦЭСП – ЦИФРОВОЙ ЭЛЕКТРОСИЛОВОЙ ПРИВОД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631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D:\РабочаяАСВ\ОЭК ОКМ\ДляБразилии\ТЕХН_КАТАЛОГ\НАРЕЗКА\StyleCapture_2016-10-11_12-48-50_265.pn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1700807"/>
            <a:ext cx="4125663" cy="40565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Надпись 2"/>
          <p:cNvSpPr txBox="1">
            <a:spLocks noChangeArrowheads="1"/>
          </p:cNvSpPr>
          <p:nvPr/>
        </p:nvSpPr>
        <p:spPr bwMode="auto">
          <a:xfrm>
            <a:off x="4571999" y="1772816"/>
            <a:ext cx="3826933" cy="356118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effectLst/>
                <a:latin typeface="+mj-lt"/>
                <a:ea typeface="Calibri"/>
              </a:rPr>
              <a:t>Изделие АЧВС  осуществляет прием синхронизирующих радиосигналов от НКА ГЛОНАСС (или </a:t>
            </a:r>
            <a:r>
              <a:rPr lang="en-US" b="1" dirty="0">
                <a:effectLst/>
                <a:latin typeface="+mj-lt"/>
                <a:ea typeface="Calibri"/>
              </a:rPr>
              <a:t>NAVSTAR</a:t>
            </a:r>
            <a:r>
              <a:rPr lang="ru-RU" b="1" dirty="0">
                <a:effectLst/>
                <a:latin typeface="+mj-lt"/>
                <a:ea typeface="Calibri"/>
              </a:rPr>
              <a:t>), а также осуществляет формирование сигналов сетки опорных частот, секундных меток времени и сигнала цифрового кода местной шкалы времени (МШВ</a:t>
            </a:r>
            <a:r>
              <a:rPr lang="ru-RU" b="1" dirty="0" smtClean="0">
                <a:effectLst/>
                <a:latin typeface="+mj-lt"/>
                <a:ea typeface="Calibri"/>
              </a:rPr>
              <a:t>)</a:t>
            </a:r>
            <a:endParaRPr lang="ru-RU" b="1" dirty="0">
              <a:effectLst/>
              <a:latin typeface="+mj-lt"/>
              <a:ea typeface="Calibri"/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1066800" y="254002"/>
            <a:ext cx="7772400" cy="67733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АЧВС – АППАРАТУРА ЧАСТОНТНО-ВРЕМЕННОЙ СИНХРОНИЗАЦИИ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021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8550275" y="6477000"/>
            <a:ext cx="5937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3EF659A-664E-4AB6-AA6F-1B636D941A26}" type="slidenum">
              <a:rPr lang="ru-RU" altLang="ru-RU" b="1">
                <a:solidFill>
                  <a:srgbClr val="C00000"/>
                </a:solidFill>
              </a:rPr>
              <a:pPr/>
              <a:t>30</a:t>
            </a:fld>
            <a:endParaRPr lang="ru-RU" altLang="ru-RU" b="1">
              <a:solidFill>
                <a:srgbClr val="C00000"/>
              </a:solidFill>
            </a:endParaRPr>
          </a:p>
        </p:txBody>
      </p:sp>
      <p:pic>
        <p:nvPicPr>
          <p:cNvPr id="36868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58900"/>
            <a:ext cx="4440238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Рисунок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68838" y="1358900"/>
            <a:ext cx="4475162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0" name="Прямоугольник 4"/>
          <p:cNvSpPr>
            <a:spLocks noChangeArrowheads="1"/>
          </p:cNvSpPr>
          <p:nvPr/>
        </p:nvSpPr>
        <p:spPr bwMode="auto">
          <a:xfrm>
            <a:off x="706438" y="5546725"/>
            <a:ext cx="72707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altLang="ru-RU" b="1" dirty="0" smtClean="0"/>
              <a:t>Полученные </a:t>
            </a:r>
            <a:r>
              <a:rPr lang="ru-RU" altLang="ru-RU" b="1" dirty="0"/>
              <a:t>кадры с объективов гидов «Сова-5» и «Сова-25»</a:t>
            </a: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1066800" y="372533"/>
            <a:ext cx="6976533" cy="406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ОЭК</a:t>
            </a:r>
            <a:r>
              <a:rPr kumimoji="0" lang="ru-RU" altLang="ru-RU" sz="2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 ОКМ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Номер слайда 2"/>
          <p:cNvSpPr txBox="1">
            <a:spLocks/>
          </p:cNvSpPr>
          <p:nvPr/>
        </p:nvSpPr>
        <p:spPr bwMode="auto">
          <a:xfrm>
            <a:off x="8763000" y="6550025"/>
            <a:ext cx="4762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4D28E74-2A6A-4D70-8562-0DDB8F14C78E}" type="slidenum">
              <a:rPr lang="ru-RU" altLang="ru-RU" b="1">
                <a:solidFill>
                  <a:srgbClr val="C00000"/>
                </a:solidFill>
              </a:rPr>
              <a:pPr eaLnBrk="1" hangingPunct="1"/>
              <a:t>31</a:t>
            </a:fld>
            <a:endParaRPr lang="ru-RU" altLang="ru-RU" b="1" dirty="0">
              <a:solidFill>
                <a:srgbClr val="C00000"/>
              </a:solidFill>
            </a:endParaRPr>
          </a:p>
        </p:txBody>
      </p:sp>
      <p:sp>
        <p:nvSpPr>
          <p:cNvPr id="215043" name="TextBox 7"/>
          <p:cNvSpPr txBox="1">
            <a:spLocks noChangeArrowheads="1"/>
          </p:cNvSpPr>
          <p:nvPr/>
        </p:nvSpPr>
        <p:spPr bwMode="auto">
          <a:xfrm>
            <a:off x="1116013" y="169863"/>
            <a:ext cx="7580312" cy="830262"/>
          </a:xfrm>
          <a:prstGeom prst="rect">
            <a:avLst/>
          </a:prstGeom>
          <a:noFill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defRPr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altLang="ru-RU" sz="2000" dirty="0" smtClean="0"/>
              <a:t>ОТРАБОТКА ЭЛЕМЕНТОВ АДАПТИВНОЙ </a:t>
            </a:r>
          </a:p>
          <a:p>
            <a:r>
              <a:rPr lang="ru-RU" altLang="ru-RU" sz="2000" dirty="0" smtClean="0"/>
              <a:t>ОПТИКИ СИСТЕМЫ ПОЛУЧЕНИЯ ИЗОБРАЖЕНИЯ КО</a:t>
            </a:r>
            <a:endParaRPr lang="ru-RU" altLang="ru-RU" sz="2000" dirty="0"/>
          </a:p>
        </p:txBody>
      </p:sp>
      <p:pic>
        <p:nvPicPr>
          <p:cNvPr id="215044" name="Picture 8" descr="E:\ВИДЕО ДЛЯ Ш\ISS-2-2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216" b="13495"/>
          <a:stretch>
            <a:fillRect/>
          </a:stretch>
        </p:blipFill>
        <p:spPr bwMode="auto">
          <a:xfrm>
            <a:off x="365125" y="1176195"/>
            <a:ext cx="8512175" cy="427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45" name="TextBox 7"/>
          <p:cNvSpPr txBox="1">
            <a:spLocks noChangeArrowheads="1"/>
          </p:cNvSpPr>
          <p:nvPr/>
        </p:nvSpPr>
        <p:spPr bwMode="auto">
          <a:xfrm>
            <a:off x="683418" y="5481279"/>
            <a:ext cx="78755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 sz="1400" b="1" dirty="0" smtClean="0"/>
              <a:t>Отработка адаптивной оптической </a:t>
            </a:r>
            <a:r>
              <a:rPr lang="ru-RU" altLang="ru-RU" sz="1400" b="1" dirty="0"/>
              <a:t>системы получения изображения </a:t>
            </a:r>
            <a:r>
              <a:rPr lang="ru-RU" altLang="ru-RU" sz="1400" b="1" dirty="0" smtClean="0"/>
              <a:t>КО</a:t>
            </a:r>
            <a:endParaRPr lang="ru-RU" altLang="ru-RU" sz="1400" b="1" dirty="0"/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350980" y="5851573"/>
            <a:ext cx="8467435" cy="707886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 sz="2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Роль и место </a:t>
            </a:r>
            <a:r>
              <a:rPr lang="ru-RU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информационно-измерительных средств</a:t>
            </a:r>
            <a:r>
              <a:rPr lang="ru-RU" altLang="ru-RU" sz="2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– получение видовой информации для контроля состояния действующих и аварийных КА</a:t>
            </a:r>
            <a:endParaRPr lang="ru-RU" altLang="ru-RU" sz="20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768350" y="174625"/>
            <a:ext cx="8001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400" b="1" cap="all" dirty="0">
                <a:solidFill>
                  <a:schemeClr val="bg1"/>
                </a:solidFill>
                <a:latin typeface="Arial" charset="0"/>
              </a:rPr>
              <a:t>Высокоорбитальные лазерные спутники</a:t>
            </a:r>
            <a:endParaRPr lang="ru-RU" sz="2400" dirty="0">
              <a:solidFill>
                <a:schemeClr val="bg1"/>
              </a:solidFill>
              <a:latin typeface="Arial" charset="0"/>
            </a:endParaRPr>
          </a:p>
          <a:p>
            <a:pPr algn="ctr" eaLnBrk="1" hangingPunct="1">
              <a:defRPr/>
            </a:pPr>
            <a:r>
              <a:rPr lang="ru-RU" sz="2400" b="1" cap="all" dirty="0">
                <a:solidFill>
                  <a:schemeClr val="bg1"/>
                </a:solidFill>
                <a:latin typeface="Arial" charset="0"/>
              </a:rPr>
              <a:t>«Эталон 1» и «Эталон 2»</a:t>
            </a:r>
            <a:endParaRPr lang="ru-RU" sz="2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3978275" y="1774825"/>
            <a:ext cx="5070475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ru-RU" altLang="ru-RU" b="1" dirty="0">
                <a:solidFill>
                  <a:srgbClr val="C00000"/>
                </a:solidFill>
                <a:latin typeface="Arial" charset="0"/>
              </a:rPr>
              <a:t>Назначение: 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ru-RU" altLang="ru-RU" sz="1400" b="1" dirty="0">
                <a:latin typeface="Arial" charset="0"/>
              </a:rPr>
              <a:t>Для решения прикладных задач навигации.</a:t>
            </a:r>
          </a:p>
          <a:p>
            <a:pPr algn="just" eaLnBrk="1" hangingPunct="1">
              <a:defRPr/>
            </a:pPr>
            <a:endParaRPr lang="ru-RU" altLang="ru-RU" sz="1600" dirty="0">
              <a:latin typeface="Arial" charset="0"/>
            </a:endParaRPr>
          </a:p>
          <a:p>
            <a:pPr marL="180000" indent="-180000" algn="just" eaLnBrk="1" hangingPunct="1">
              <a:defRPr/>
            </a:pPr>
            <a:r>
              <a:rPr lang="ru-RU" altLang="ru-RU" b="1" dirty="0">
                <a:solidFill>
                  <a:srgbClr val="C00000"/>
                </a:solidFill>
                <a:latin typeface="Arial" charset="0"/>
              </a:rPr>
              <a:t>Параметры:</a:t>
            </a:r>
          </a:p>
          <a:p>
            <a:pPr marL="180000" indent="-180000" algn="just" eaLnBrk="1" hangingPunct="1">
              <a:lnSpc>
                <a:spcPct val="150000"/>
              </a:lnSpc>
              <a:spcBef>
                <a:spcPts val="300"/>
              </a:spcBef>
              <a:buClr>
                <a:srgbClr val="C00000"/>
              </a:buClr>
              <a:buFont typeface="Arial" charset="0"/>
              <a:buChar char="•"/>
              <a:defRPr/>
            </a:pPr>
            <a:r>
              <a:rPr lang="ru-RU" altLang="ru-RU" sz="1400" b="1" dirty="0">
                <a:latin typeface="Arial" charset="0"/>
              </a:rPr>
              <a:t>высота орбиты ................................................19 100 км;</a:t>
            </a:r>
          </a:p>
          <a:p>
            <a:pPr marL="180000" indent="-180000" algn="just" eaLnBrk="1" hangingPunct="1">
              <a:lnSpc>
                <a:spcPct val="150000"/>
              </a:lnSpc>
              <a:spcBef>
                <a:spcPts val="300"/>
              </a:spcBef>
              <a:buClr>
                <a:srgbClr val="C00000"/>
              </a:buClr>
              <a:buFont typeface="Arial" charset="0"/>
              <a:buChar char="•"/>
              <a:defRPr/>
            </a:pPr>
            <a:r>
              <a:rPr lang="ru-RU" altLang="ru-RU" sz="1400" b="1" dirty="0">
                <a:latin typeface="Arial" charset="0"/>
              </a:rPr>
              <a:t>количество светоотражателей ....................... 2142 шт.;</a:t>
            </a:r>
          </a:p>
          <a:p>
            <a:pPr marL="180000" indent="-180000" algn="just" eaLnBrk="1" hangingPunct="1">
              <a:lnSpc>
                <a:spcPct val="150000"/>
              </a:lnSpc>
              <a:spcBef>
                <a:spcPts val="300"/>
              </a:spcBef>
              <a:buClr>
                <a:srgbClr val="C00000"/>
              </a:buClr>
              <a:buFont typeface="Arial" charset="0"/>
              <a:buChar char="•"/>
              <a:defRPr/>
            </a:pPr>
            <a:r>
              <a:rPr lang="ru-RU" altLang="ru-RU" sz="1400" b="1" dirty="0">
                <a:latin typeface="Arial" charset="0"/>
              </a:rPr>
              <a:t>диаметр .............................................................. 1294 мм;</a:t>
            </a:r>
          </a:p>
          <a:p>
            <a:pPr marL="180000" indent="-180000" algn="just" eaLnBrk="1" hangingPunct="1">
              <a:lnSpc>
                <a:spcPct val="150000"/>
              </a:lnSpc>
              <a:spcBef>
                <a:spcPts val="300"/>
              </a:spcBef>
              <a:buClr>
                <a:srgbClr val="C00000"/>
              </a:buClr>
              <a:buFont typeface="Arial" charset="0"/>
              <a:buChar char="•"/>
              <a:defRPr/>
            </a:pPr>
            <a:r>
              <a:rPr lang="ru-RU" altLang="ru-RU" sz="1400" b="1" dirty="0">
                <a:latin typeface="Arial" charset="0"/>
              </a:rPr>
              <a:t>масса ..................................................................... 1300 кг;</a:t>
            </a:r>
          </a:p>
          <a:p>
            <a:pPr marL="180000" indent="-180000" algn="just" eaLnBrk="1" hangingPunct="1">
              <a:lnSpc>
                <a:spcPct val="150000"/>
              </a:lnSpc>
              <a:spcBef>
                <a:spcPts val="300"/>
              </a:spcBef>
              <a:buClr>
                <a:srgbClr val="C00000"/>
              </a:buClr>
              <a:buFont typeface="Arial" charset="0"/>
              <a:buChar char="•"/>
              <a:defRPr/>
            </a:pPr>
            <a:r>
              <a:rPr lang="ru-RU" altLang="ru-RU" sz="1400" b="1" dirty="0">
                <a:latin typeface="Arial" charset="0"/>
              </a:rPr>
              <a:t>эффективная отражающая поверхность ... 60 млн.м</a:t>
            </a:r>
            <a:r>
              <a:rPr lang="ru-RU" altLang="ru-RU" sz="1400" b="1" baseline="30000" dirty="0">
                <a:latin typeface="Arial" charset="0"/>
              </a:rPr>
              <a:t>2</a:t>
            </a:r>
          </a:p>
        </p:txBody>
      </p:sp>
      <p:pic>
        <p:nvPicPr>
          <p:cNvPr id="3891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338" y="1530350"/>
            <a:ext cx="3724275" cy="3651250"/>
          </a:xfrm>
          <a:prstGeom prst="rect">
            <a:avLst/>
          </a:prstGeom>
          <a:noFill/>
          <a:ln w="9525">
            <a:solidFill>
              <a:schemeClr val="tx2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  <p:sp>
        <p:nvSpPr>
          <p:cNvPr id="31749" name="Номер слайда 2"/>
          <p:cNvSpPr txBox="1">
            <a:spLocks/>
          </p:cNvSpPr>
          <p:nvPr/>
        </p:nvSpPr>
        <p:spPr bwMode="auto">
          <a:xfrm>
            <a:off x="8704263" y="6527800"/>
            <a:ext cx="452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fld id="{2687EB8E-BFF4-4076-A079-EB47FB2878AD}" type="slidenum">
              <a:rPr lang="ru-RU" altLang="ru-RU" b="1">
                <a:solidFill>
                  <a:srgbClr val="C00000"/>
                </a:solidFill>
              </a:rPr>
              <a:pPr algn="r" eaLnBrk="1" hangingPunct="1"/>
              <a:t>32</a:t>
            </a:fld>
            <a:endParaRPr lang="ru-RU" altLang="ru-RU" b="1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865188" y="66675"/>
            <a:ext cx="7881937" cy="101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000" b="1" cap="all" dirty="0">
                <a:solidFill>
                  <a:schemeClr val="bg1"/>
                </a:solidFill>
                <a:latin typeface="Arial" charset="0"/>
              </a:rPr>
              <a:t>Наиболее известные </a:t>
            </a:r>
            <a:endParaRPr lang="ru-RU" sz="2000" dirty="0">
              <a:solidFill>
                <a:schemeClr val="bg1"/>
              </a:solidFill>
              <a:latin typeface="Arial" charset="0"/>
            </a:endParaRPr>
          </a:p>
          <a:p>
            <a:pPr algn="ctr" eaLnBrk="1" hangingPunct="1">
              <a:defRPr/>
            </a:pPr>
            <a:r>
              <a:rPr lang="ru-RU" sz="2000" b="1" cap="all" dirty="0">
                <a:solidFill>
                  <a:schemeClr val="bg1"/>
                </a:solidFill>
                <a:latin typeface="Arial" charset="0"/>
              </a:rPr>
              <a:t>лазерные ретрорефлекторные системы </a:t>
            </a:r>
            <a:br>
              <a:rPr lang="ru-RU" sz="2000" b="1" cap="all" dirty="0">
                <a:solidFill>
                  <a:schemeClr val="bg1"/>
                </a:solidFill>
                <a:latin typeface="Arial" charset="0"/>
              </a:rPr>
            </a:br>
            <a:r>
              <a:rPr lang="ru-RU" sz="2000" b="1" cap="all" dirty="0">
                <a:solidFill>
                  <a:schemeClr val="bg1"/>
                </a:solidFill>
                <a:latin typeface="Arial" charset="0"/>
              </a:rPr>
              <a:t>      производства АО «НПК «СПП»</a:t>
            </a:r>
            <a:endParaRPr lang="ru-RU" sz="2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2727325" y="4035425"/>
            <a:ext cx="5935663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 algn="just">
              <a:lnSpc>
                <a:spcPct val="150000"/>
              </a:lnSpc>
              <a:spcBef>
                <a:spcPts val="300"/>
              </a:spcBef>
              <a:buClr>
                <a:srgbClr val="C00000"/>
              </a:buClr>
              <a:buFont typeface="Arial" pitchFamily="34" charset="0"/>
              <a:buChar char="•"/>
              <a:tabLst>
                <a:tab pos="457200" algn="l"/>
              </a:tabLst>
            </a:pPr>
            <a:r>
              <a:rPr lang="ru-RU" altLang="ru-RU" sz="1600" b="1"/>
              <a:t>П</a:t>
            </a:r>
            <a:r>
              <a:rPr lang="ru-RU" altLang="ru-RU" sz="1600" b="1">
                <a:cs typeface="Arial" pitchFamily="34" charset="0"/>
              </a:rPr>
              <a:t>ассивный низкоорбитальный лазерный спутник </a:t>
            </a:r>
            <a:r>
              <a:rPr lang="en-US" altLang="ru-RU" sz="1600" b="1">
                <a:cs typeface="Arial" pitchFamily="34" charset="0"/>
              </a:rPr>
              <a:t>GFZ</a:t>
            </a:r>
            <a:r>
              <a:rPr lang="ru-RU" altLang="ru-RU" sz="1600" b="1">
                <a:cs typeface="Arial" pitchFamily="34" charset="0"/>
              </a:rPr>
              <a:t>–1, изготовленный для Потсдамского Геофизического Центра (Германия), решает задачу измерения высших гармоник гравитационного поля Земли.</a:t>
            </a:r>
          </a:p>
        </p:txBody>
      </p:sp>
      <p:sp>
        <p:nvSpPr>
          <p:cNvPr id="116740" name="Rectangle 4"/>
          <p:cNvSpPr>
            <a:spLocks noChangeArrowheads="1"/>
          </p:cNvSpPr>
          <p:nvPr/>
        </p:nvSpPr>
        <p:spPr bwMode="auto">
          <a:xfrm>
            <a:off x="3476625" y="2390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43013" name="Picture 5" descr="GFZ на фоне Земли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7850" y="4005263"/>
            <a:ext cx="2117725" cy="2006600"/>
          </a:xfrm>
          <a:prstGeom prst="rect">
            <a:avLst/>
          </a:prstGeom>
          <a:ln w="19050">
            <a:solidFill>
              <a:schemeClr val="tx2">
                <a:lumMod val="50000"/>
                <a:lumOff val="50000"/>
              </a:schemeClr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16742" name="Rectangle 6"/>
          <p:cNvSpPr>
            <a:spLocks noChangeArrowheads="1"/>
          </p:cNvSpPr>
          <p:nvPr/>
        </p:nvSpPr>
        <p:spPr bwMode="auto">
          <a:xfrm>
            <a:off x="3476625" y="2395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43015" name="Picture 7" descr="Вестпак на фоне Земли1"/>
          <p:cNvPicPr>
            <a:picLocks noChangeAspect="1" noChangeArrowheads="1"/>
          </p:cNvPicPr>
          <p:nvPr/>
        </p:nvPicPr>
        <p:blipFill>
          <a:blip r:embed="rId3" cstate="print">
            <a:lum contrast="4000"/>
          </a:blip>
          <a:srcRect/>
          <a:stretch>
            <a:fillRect/>
          </a:stretch>
        </p:blipFill>
        <p:spPr bwMode="auto">
          <a:xfrm>
            <a:off x="577850" y="1355725"/>
            <a:ext cx="2114550" cy="1995488"/>
          </a:xfrm>
          <a:prstGeom prst="rect">
            <a:avLst/>
          </a:prstGeom>
          <a:noFill/>
          <a:ln w="19050">
            <a:solidFill>
              <a:schemeClr val="tx2">
                <a:lumMod val="50000"/>
                <a:lumOff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344488" y="6019800"/>
            <a:ext cx="256857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1400" b="1">
                <a:solidFill>
                  <a:schemeClr val="tx2"/>
                </a:solidFill>
              </a:rPr>
              <a:t>GFZ –1</a:t>
            </a:r>
            <a:br>
              <a:rPr lang="ru-RU" altLang="ru-RU" sz="1400" b="1">
                <a:solidFill>
                  <a:schemeClr val="tx2"/>
                </a:solidFill>
              </a:rPr>
            </a:br>
            <a:r>
              <a:rPr lang="ru-RU" altLang="ru-RU" sz="1400" b="1">
                <a:solidFill>
                  <a:schemeClr val="tx2"/>
                </a:solidFill>
              </a:rPr>
              <a:t>Nотр = 60        Н = 630 км</a:t>
            </a:r>
          </a:p>
          <a:p>
            <a:pPr algn="ctr"/>
            <a:endParaRPr lang="ru-RU" altLang="ru-RU" sz="1400" b="1">
              <a:solidFill>
                <a:schemeClr val="tx2"/>
              </a:solidFill>
            </a:endParaRPr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290513" y="3360738"/>
            <a:ext cx="2693987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1400" b="1">
                <a:solidFill>
                  <a:schemeClr val="tx2"/>
                </a:solidFill>
              </a:rPr>
              <a:t>Westpac</a:t>
            </a:r>
          </a:p>
          <a:p>
            <a:pPr algn="ctr"/>
            <a:r>
              <a:rPr lang="ru-RU" altLang="ru-RU" sz="1400" b="1">
                <a:solidFill>
                  <a:schemeClr val="tx2"/>
                </a:solidFill>
              </a:rPr>
              <a:t>Nотр = 60        Н = 400 км</a:t>
            </a:r>
          </a:p>
        </p:txBody>
      </p:sp>
      <p:sp>
        <p:nvSpPr>
          <p:cNvPr id="32778" name="Rectangle 3"/>
          <p:cNvSpPr>
            <a:spLocks noChangeArrowheads="1"/>
          </p:cNvSpPr>
          <p:nvPr/>
        </p:nvSpPr>
        <p:spPr bwMode="auto">
          <a:xfrm>
            <a:off x="2722563" y="1360488"/>
            <a:ext cx="5935662" cy="189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 algn="just">
              <a:lnSpc>
                <a:spcPct val="150000"/>
              </a:lnSpc>
              <a:spcBef>
                <a:spcPts val="300"/>
              </a:spcBef>
              <a:buClr>
                <a:srgbClr val="C00000"/>
              </a:buClr>
              <a:buFont typeface="Arial" pitchFamily="34" charset="0"/>
              <a:buChar char="•"/>
              <a:tabLst>
                <a:tab pos="457200" algn="l"/>
              </a:tabLst>
            </a:pPr>
            <a:r>
              <a:rPr lang="ru-RU" altLang="ru-RU" sz="1600" b="1">
                <a:cs typeface="Arial" pitchFamily="34" charset="0"/>
              </a:rPr>
              <a:t>Российско-австралийский спутник </a:t>
            </a:r>
            <a:r>
              <a:rPr lang="en-US" altLang="ru-RU" sz="1600" b="1">
                <a:cs typeface="Arial" pitchFamily="34" charset="0"/>
              </a:rPr>
              <a:t>WESTPAC</a:t>
            </a:r>
            <a:r>
              <a:rPr lang="ru-RU" altLang="ru-RU" sz="1600" b="1">
                <a:cs typeface="Arial" pitchFamily="34" charset="0"/>
              </a:rPr>
              <a:t> с рекордной «ошибкой цели» порядка 0,5 мм для изучения гравитационного поля Земли и краткосрочного прогноза землетрясений при помощи высокоточных измерений дальности до КА</a:t>
            </a:r>
            <a:r>
              <a:rPr lang="ru-RU" altLang="ru-RU" sz="1600" b="1">
                <a:cs typeface="Times New Roman" pitchFamily="18" charset="0"/>
              </a:rPr>
              <a:t>.   </a:t>
            </a:r>
            <a:endParaRPr lang="ru-RU" altLang="ru-RU" sz="1600" b="1">
              <a:cs typeface="Arial" pitchFamily="34" charset="0"/>
              <a:sym typeface="Symbol" pitchFamily="18" charset="2"/>
            </a:endParaRPr>
          </a:p>
        </p:txBody>
      </p:sp>
      <p:sp>
        <p:nvSpPr>
          <p:cNvPr id="32779" name="Номер слайда 2"/>
          <p:cNvSpPr txBox="1">
            <a:spLocks/>
          </p:cNvSpPr>
          <p:nvPr/>
        </p:nvSpPr>
        <p:spPr bwMode="auto">
          <a:xfrm>
            <a:off x="8704263" y="6511925"/>
            <a:ext cx="452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fld id="{246EF5FE-63E1-4D1F-ABA0-A59BC1DF92DE}" type="slidenum">
              <a:rPr lang="ru-RU" altLang="ru-RU" b="1">
                <a:solidFill>
                  <a:srgbClr val="C00000"/>
                </a:solidFill>
              </a:rPr>
              <a:pPr algn="r" eaLnBrk="1" hangingPunct="1"/>
              <a:t>33</a:t>
            </a:fld>
            <a:endParaRPr lang="ru-RU" altLang="ru-RU" b="1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924050" y="1790700"/>
            <a:ext cx="914400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53882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eaLnBrk="1" hangingPunct="1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4036" name="Rectangle 7"/>
          <p:cNvSpPr>
            <a:spLocks noChangeArrowheads="1"/>
          </p:cNvSpPr>
          <p:nvPr/>
        </p:nvSpPr>
        <p:spPr bwMode="auto">
          <a:xfrm>
            <a:off x="947738" y="184150"/>
            <a:ext cx="7934325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eaLnBrk="1" hangingPunct="1">
              <a:defRPr/>
            </a:pPr>
            <a:r>
              <a:rPr lang="ru-RU" sz="2400" b="1" cap="all" dirty="0">
                <a:solidFill>
                  <a:schemeClr val="bg1"/>
                </a:solidFill>
                <a:latin typeface="Arial" charset="0"/>
              </a:rPr>
              <a:t>Первый в мире </a:t>
            </a:r>
            <a:endParaRPr lang="ru-RU" sz="2400" dirty="0">
              <a:solidFill>
                <a:schemeClr val="bg1"/>
              </a:solidFill>
              <a:latin typeface="Arial" charset="0"/>
            </a:endParaRPr>
          </a:p>
          <a:p>
            <a:pPr algn="ctr" eaLnBrk="1" hangingPunct="1">
              <a:defRPr/>
            </a:pPr>
            <a:r>
              <a:rPr lang="ru-RU" sz="2400" b="1" cap="all" dirty="0">
                <a:solidFill>
                  <a:schemeClr val="bg1"/>
                </a:solidFill>
                <a:latin typeface="Arial" charset="0"/>
              </a:rPr>
              <a:t>сферический лазерный </a:t>
            </a:r>
            <a:r>
              <a:rPr lang="ru-RU" sz="2400" b="1" cap="all" dirty="0" err="1">
                <a:solidFill>
                  <a:schemeClr val="bg1"/>
                </a:solidFill>
                <a:latin typeface="Arial" charset="0"/>
              </a:rPr>
              <a:t>ретрорефлектор</a:t>
            </a:r>
            <a:r>
              <a:rPr lang="ru-RU" sz="2400" b="1" cap="all" dirty="0">
                <a:solidFill>
                  <a:schemeClr val="bg1"/>
                </a:solidFill>
                <a:latin typeface="Arial" charset="0"/>
              </a:rPr>
              <a:t> </a:t>
            </a:r>
            <a:endParaRPr lang="ru-RU" sz="2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3796" name="Text Box 8"/>
          <p:cNvSpPr txBox="1">
            <a:spLocks noChangeArrowheads="1"/>
          </p:cNvSpPr>
          <p:nvPr/>
        </p:nvSpPr>
        <p:spPr bwMode="auto">
          <a:xfrm>
            <a:off x="635000" y="2916238"/>
            <a:ext cx="1666875" cy="6461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defTabSz="762000"/>
            <a:r>
              <a:rPr lang="ru-RU" altLang="ru-RU" sz="1200" b="1"/>
              <a:t>Сферический </a:t>
            </a:r>
          </a:p>
          <a:p>
            <a:pPr algn="ctr" defTabSz="762000"/>
            <a:r>
              <a:rPr lang="ru-RU" altLang="ru-RU" sz="1200" b="1"/>
              <a:t>ретрорефлектор </a:t>
            </a:r>
            <a:r>
              <a:rPr lang="en-US" altLang="ru-RU" sz="1200" b="1"/>
              <a:t/>
            </a:r>
            <a:br>
              <a:rPr lang="en-US" altLang="ru-RU" sz="1200" b="1"/>
            </a:br>
            <a:r>
              <a:rPr lang="ru-RU" altLang="ru-RU" sz="1200" b="1"/>
              <a:t>в оправе</a:t>
            </a:r>
          </a:p>
        </p:txBody>
      </p:sp>
      <p:sp>
        <p:nvSpPr>
          <p:cNvPr id="44038" name="Text Box 10"/>
          <p:cNvSpPr txBox="1">
            <a:spLocks noChangeArrowheads="1"/>
          </p:cNvSpPr>
          <p:nvPr/>
        </p:nvSpPr>
        <p:spPr bwMode="auto">
          <a:xfrm>
            <a:off x="2713038" y="1262063"/>
            <a:ext cx="5948362" cy="18161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altLang="ru-RU" sz="1600" b="1" dirty="0">
                <a:latin typeface="Arial" charset="0"/>
              </a:rPr>
              <a:t>    Разработан, изготовлен и запущен в космос на                  КА «Метеор-3М №1» первый в мире сферический стеклянный лазерный </a:t>
            </a:r>
            <a:r>
              <a:rPr lang="ru-RU" altLang="ru-RU" sz="1600" b="1" dirty="0" err="1">
                <a:latin typeface="Arial" charset="0"/>
              </a:rPr>
              <a:t>ретрорефлектор</a:t>
            </a:r>
            <a:r>
              <a:rPr lang="ru-RU" altLang="ru-RU" sz="1600" b="1" dirty="0">
                <a:latin typeface="Arial" charset="0"/>
              </a:rPr>
              <a:t> нового поколения </a:t>
            </a:r>
            <a:r>
              <a:rPr lang="en-US" sz="1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Ø</a:t>
            </a:r>
            <a:r>
              <a:rPr lang="ru-RU" altLang="ru-RU" sz="1600" b="1" dirty="0">
                <a:latin typeface="Arial" charset="0"/>
                <a:sym typeface="Symbol" pitchFamily="18" charset="2"/>
              </a:rPr>
              <a:t> 60 мм с «ошибкой цели» 0,1мм. </a:t>
            </a:r>
          </a:p>
          <a:p>
            <a:pPr algn="just">
              <a:defRPr/>
            </a:pPr>
            <a:r>
              <a:rPr lang="ru-RU" altLang="ru-RU" sz="1600" b="1" dirty="0">
                <a:latin typeface="Arial" charset="0"/>
                <a:sym typeface="Symbol" pitchFamily="18" charset="2"/>
              </a:rPr>
              <a:t>    Принцип действия сферического лазерного </a:t>
            </a:r>
            <a:r>
              <a:rPr lang="ru-RU" altLang="ru-RU" sz="1600" b="1" dirty="0" err="1">
                <a:latin typeface="Arial" charset="0"/>
                <a:sym typeface="Symbol" pitchFamily="18" charset="2"/>
              </a:rPr>
              <a:t>ретрорефлектора</a:t>
            </a:r>
            <a:r>
              <a:rPr lang="ru-RU" altLang="ru-RU" sz="1600" b="1" dirty="0">
                <a:latin typeface="Arial" charset="0"/>
                <a:sym typeface="Symbol" pitchFamily="18" charset="2"/>
              </a:rPr>
              <a:t> основан на рефракционных эффектах в линзе </a:t>
            </a:r>
            <a:r>
              <a:rPr lang="ru-RU" altLang="ru-RU" sz="1600" b="1" dirty="0" err="1">
                <a:latin typeface="Arial" charset="0"/>
                <a:sym typeface="Symbol" pitchFamily="18" charset="2"/>
              </a:rPr>
              <a:t>Люнеберга</a:t>
            </a:r>
            <a:r>
              <a:rPr lang="ru-RU" altLang="ru-RU" sz="1600" b="1" dirty="0">
                <a:latin typeface="Arial" charset="0"/>
                <a:sym typeface="Symbol" pitchFamily="18" charset="2"/>
              </a:rPr>
              <a:t>.</a:t>
            </a:r>
          </a:p>
        </p:txBody>
      </p:sp>
      <p:sp>
        <p:nvSpPr>
          <p:cNvPr id="33798" name="Text Box 11"/>
          <p:cNvSpPr txBox="1">
            <a:spLocks noChangeArrowheads="1"/>
          </p:cNvSpPr>
          <p:nvPr/>
        </p:nvSpPr>
        <p:spPr bwMode="auto">
          <a:xfrm>
            <a:off x="-211138" y="6218238"/>
            <a:ext cx="2924176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defTabSz="762000">
              <a:spcBef>
                <a:spcPct val="50000"/>
              </a:spcBef>
            </a:pPr>
            <a:r>
              <a:rPr lang="ru-RU" altLang="ru-RU" sz="1200" b="1">
                <a:solidFill>
                  <a:schemeClr val="tx2"/>
                </a:solidFill>
              </a:rPr>
              <a:t>Сферический наноспутник </a:t>
            </a:r>
            <a:r>
              <a:rPr lang="en-US" altLang="ru-RU" sz="1200" b="1">
                <a:solidFill>
                  <a:schemeClr val="tx2"/>
                </a:solidFill>
              </a:rPr>
              <a:t/>
            </a:r>
            <a:br>
              <a:rPr lang="en-US" altLang="ru-RU" sz="1200" b="1">
                <a:solidFill>
                  <a:schemeClr val="tx2"/>
                </a:solidFill>
              </a:rPr>
            </a:br>
            <a:r>
              <a:rPr lang="ru-RU" altLang="ru-RU" sz="1200" b="1">
                <a:solidFill>
                  <a:schemeClr val="tx2"/>
                </a:solidFill>
              </a:rPr>
              <a:t>в процессе сборки</a:t>
            </a:r>
          </a:p>
        </p:txBody>
      </p:sp>
      <p:sp>
        <p:nvSpPr>
          <p:cNvPr id="44041" name="Text Box 14"/>
          <p:cNvSpPr txBox="1">
            <a:spLocks noChangeArrowheads="1"/>
          </p:cNvSpPr>
          <p:nvPr/>
        </p:nvSpPr>
        <p:spPr bwMode="auto">
          <a:xfrm>
            <a:off x="4608513" y="4138613"/>
            <a:ext cx="4273550" cy="18653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ru-RU" altLang="ru-RU" sz="1600" b="1" dirty="0">
                <a:latin typeface="Arial" charset="0"/>
                <a:sym typeface="Symbol" pitchFamily="18" charset="2"/>
              </a:rPr>
              <a:t>    Изготовлен сферический стеклянный автономный </a:t>
            </a:r>
            <a:r>
              <a:rPr lang="ru-RU" altLang="ru-RU" sz="1600" b="1" dirty="0" err="1">
                <a:latin typeface="Arial" charset="0"/>
                <a:sym typeface="Symbol" pitchFamily="18" charset="2"/>
              </a:rPr>
              <a:t>наноспутник</a:t>
            </a:r>
            <a:r>
              <a:rPr lang="ru-RU" altLang="ru-RU" sz="1600" b="1" dirty="0">
                <a:latin typeface="Arial" charset="0"/>
                <a:sym typeface="Symbol" pitchFamily="18" charset="2"/>
              </a:rPr>
              <a:t> массой 7,5 кг, </a:t>
            </a:r>
            <a:br>
              <a:rPr lang="ru-RU" altLang="ru-RU" sz="1600" b="1" dirty="0">
                <a:latin typeface="Arial" charset="0"/>
                <a:sym typeface="Symbol" pitchFamily="18" charset="2"/>
              </a:rPr>
            </a:br>
            <a:r>
              <a:rPr lang="en-US" sz="1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Ø</a:t>
            </a:r>
            <a:r>
              <a:rPr lang="ru-RU" altLang="ru-RU" sz="1600" b="1" dirty="0">
                <a:latin typeface="Arial" charset="0"/>
                <a:sym typeface="Symbol" pitchFamily="18" charset="2"/>
              </a:rPr>
              <a:t> 170 мм. Измерения дальности до такого лазерного спутника позволят решать задачи </a:t>
            </a:r>
            <a:r>
              <a:rPr lang="ru-RU" altLang="ru-RU" sz="1600" b="1" dirty="0" err="1">
                <a:latin typeface="Arial" charset="0"/>
                <a:sym typeface="Symbol" pitchFamily="18" charset="2"/>
              </a:rPr>
              <a:t>геодеформаций</a:t>
            </a:r>
            <a:r>
              <a:rPr lang="ru-RU" altLang="ru-RU" sz="1600" b="1" dirty="0">
                <a:latin typeface="Arial" charset="0"/>
                <a:sym typeface="Symbol" pitchFamily="18" charset="2"/>
              </a:rPr>
              <a:t>, включая краткосрочный прогноз землетрясений, а также калибровать геодезические приемники ГЛОНАСС. </a:t>
            </a:r>
          </a:p>
        </p:txBody>
      </p:sp>
      <p:sp>
        <p:nvSpPr>
          <p:cNvPr id="33800" name="Rectangle 15"/>
          <p:cNvSpPr>
            <a:spLocks noChangeArrowheads="1"/>
          </p:cNvSpPr>
          <p:nvPr/>
        </p:nvSpPr>
        <p:spPr bwMode="auto">
          <a:xfrm>
            <a:off x="1047750" y="3592513"/>
            <a:ext cx="75120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/>
            <a:r>
              <a:rPr lang="ru-RU" altLang="ru-RU" b="1">
                <a:solidFill>
                  <a:srgbClr val="C00000"/>
                </a:solidFill>
                <a:cs typeface="Arial" pitchFamily="34" charset="0"/>
              </a:rPr>
              <a:t>Первый в мире сферический лазерный наноспутник</a:t>
            </a:r>
            <a:endParaRPr lang="en-US" altLang="ru-RU" b="1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2312988" y="6232525"/>
            <a:ext cx="2501900" cy="4429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defTabSz="762000">
              <a:lnSpc>
                <a:spcPct val="95000"/>
              </a:lnSpc>
            </a:pPr>
            <a:r>
              <a:rPr lang="ru-RU" altLang="ru-RU" sz="1200" b="1">
                <a:solidFill>
                  <a:schemeClr val="tx2"/>
                </a:solidFill>
              </a:rPr>
              <a:t>Внешний вид сферического</a:t>
            </a:r>
          </a:p>
          <a:p>
            <a:pPr algn="ctr" defTabSz="762000">
              <a:lnSpc>
                <a:spcPct val="95000"/>
              </a:lnSpc>
            </a:pPr>
            <a:r>
              <a:rPr lang="ru-RU" altLang="ru-RU" sz="1200" b="1">
                <a:solidFill>
                  <a:schemeClr val="tx2"/>
                </a:solidFill>
              </a:rPr>
              <a:t> лазерного наноспутника</a:t>
            </a:r>
          </a:p>
        </p:txBody>
      </p:sp>
      <p:pic>
        <p:nvPicPr>
          <p:cNvPr id="33802" name="Picture 3" descr="Сферический в оправе"/>
          <p:cNvPicPr>
            <a:picLocks noChangeAspect="1" noChangeArrowheads="1"/>
          </p:cNvPicPr>
          <p:nvPr/>
        </p:nvPicPr>
        <p:blipFill>
          <a:blip r:embed="rId2" cstate="print">
            <a:lum contrast="14000"/>
          </a:blip>
          <a:srcRect/>
          <a:stretch>
            <a:fillRect/>
          </a:stretch>
        </p:blipFill>
        <p:spPr bwMode="auto">
          <a:xfrm>
            <a:off x="649288" y="1262063"/>
            <a:ext cx="1652587" cy="1654175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pic>
        <p:nvPicPr>
          <p:cNvPr id="15" name="Picture 2" descr="E:\Работа\фото установок и систем\сферический.jpg"/>
          <p:cNvPicPr>
            <a:picLocks noChangeAspect="1" noChangeArrowheads="1"/>
          </p:cNvPicPr>
          <p:nvPr/>
        </p:nvPicPr>
        <p:blipFill>
          <a:blip r:embed="rId3" cstate="print"/>
          <a:srcRect r="47189"/>
          <a:stretch>
            <a:fillRect/>
          </a:stretch>
        </p:blipFill>
        <p:spPr bwMode="auto">
          <a:xfrm>
            <a:off x="236538" y="4127500"/>
            <a:ext cx="2028825" cy="2074863"/>
          </a:xfrm>
          <a:prstGeom prst="rect">
            <a:avLst/>
          </a:prstGeom>
          <a:noFill/>
          <a:ln w="12700">
            <a:solidFill>
              <a:schemeClr val="tx2">
                <a:lumMod val="50000"/>
                <a:lumOff val="50000"/>
              </a:schemeClr>
            </a:solidFill>
          </a:ln>
        </p:spPr>
      </p:pic>
      <p:pic>
        <p:nvPicPr>
          <p:cNvPr id="16" name="Picture 2" descr="E:\Работа\фото установок и систем\сферический.jpg"/>
          <p:cNvPicPr>
            <a:picLocks noChangeAspect="1" noChangeArrowheads="1"/>
          </p:cNvPicPr>
          <p:nvPr/>
        </p:nvPicPr>
        <p:blipFill>
          <a:blip r:embed="rId4" cstate="print"/>
          <a:srcRect l="56441" t="6847" b="7703"/>
          <a:stretch>
            <a:fillRect/>
          </a:stretch>
        </p:blipFill>
        <p:spPr bwMode="auto">
          <a:xfrm>
            <a:off x="2538413" y="4117975"/>
            <a:ext cx="1965325" cy="2084388"/>
          </a:xfrm>
          <a:prstGeom prst="rect">
            <a:avLst/>
          </a:prstGeom>
          <a:noFill/>
          <a:ln w="12700">
            <a:solidFill>
              <a:schemeClr val="tx2">
                <a:lumMod val="50000"/>
                <a:lumOff val="50000"/>
              </a:schemeClr>
            </a:solidFill>
          </a:ln>
        </p:spPr>
      </p:pic>
      <p:sp>
        <p:nvSpPr>
          <p:cNvPr id="33805" name="Номер слайда 2"/>
          <p:cNvSpPr txBox="1">
            <a:spLocks/>
          </p:cNvSpPr>
          <p:nvPr/>
        </p:nvSpPr>
        <p:spPr bwMode="auto">
          <a:xfrm>
            <a:off x="8704263" y="6511925"/>
            <a:ext cx="452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fld id="{FA9A605F-5C5A-4A8B-A8C7-3E64D8C12617}" type="slidenum">
              <a:rPr lang="ru-RU" altLang="ru-RU" b="1">
                <a:solidFill>
                  <a:srgbClr val="C00000"/>
                </a:solidFill>
              </a:rPr>
              <a:pPr algn="r" eaLnBrk="1" hangingPunct="1"/>
              <a:t>34</a:t>
            </a:fld>
            <a:endParaRPr lang="ru-RU" altLang="ru-RU" b="1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027" descr="Панель галилео"/>
          <p:cNvPicPr>
            <a:picLocks noChangeAspect="1" noChangeArrowheads="1"/>
          </p:cNvPicPr>
          <p:nvPr/>
        </p:nvPicPr>
        <p:blipFill>
          <a:blip r:embed="rId2" cstate="print"/>
          <a:srcRect l="49791" t="2890" b="2446"/>
          <a:stretch>
            <a:fillRect/>
          </a:stretch>
        </p:blipFill>
        <p:spPr bwMode="auto">
          <a:xfrm>
            <a:off x="4873625" y="1355725"/>
            <a:ext cx="3649663" cy="470376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55300" name="Rectangle 1028"/>
          <p:cNvSpPr>
            <a:spLocks noChangeArrowheads="1"/>
          </p:cNvSpPr>
          <p:nvPr/>
        </p:nvSpPr>
        <p:spPr bwMode="auto">
          <a:xfrm>
            <a:off x="1190625" y="173038"/>
            <a:ext cx="74676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ru-RU" sz="2400" b="1" cap="all" dirty="0">
                <a:solidFill>
                  <a:schemeClr val="bg1"/>
                </a:solidFill>
                <a:latin typeface="Arial" charset="0"/>
              </a:rPr>
              <a:t>Лазерные отражатели</a:t>
            </a:r>
            <a:r>
              <a:rPr lang="ru-RU" sz="2400" cap="all" dirty="0">
                <a:solidFill>
                  <a:schemeClr val="bg1"/>
                </a:solidFill>
                <a:latin typeface="Arial" charset="0"/>
              </a:rPr>
              <a:t> </a:t>
            </a:r>
            <a:endParaRPr lang="ru-RU" sz="2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4820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198688" y="6178550"/>
            <a:ext cx="5583237" cy="5635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1400" b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Панели лазерных отражателей для экспериментальных космических аппаратов «</a:t>
            </a:r>
            <a:r>
              <a:rPr lang="en-US" altLang="ru-RU" sz="1400" b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GALILEO</a:t>
            </a:r>
            <a:r>
              <a:rPr lang="ru-RU" altLang="ru-RU" sz="1400" b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»</a:t>
            </a:r>
          </a:p>
        </p:txBody>
      </p:sp>
      <p:pic>
        <p:nvPicPr>
          <p:cNvPr id="34821" name="Picture 1027" descr="Панель галилео"/>
          <p:cNvPicPr>
            <a:picLocks noChangeAspect="1" noChangeArrowheads="1"/>
          </p:cNvPicPr>
          <p:nvPr/>
        </p:nvPicPr>
        <p:blipFill>
          <a:blip r:embed="rId3" cstate="print"/>
          <a:srcRect t="2890" r="51563" b="5341"/>
          <a:stretch>
            <a:fillRect/>
          </a:stretch>
        </p:blipFill>
        <p:spPr bwMode="auto">
          <a:xfrm>
            <a:off x="768350" y="1358900"/>
            <a:ext cx="3629025" cy="470058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34822" name="Номер слайда 2"/>
          <p:cNvSpPr txBox="1">
            <a:spLocks/>
          </p:cNvSpPr>
          <p:nvPr/>
        </p:nvSpPr>
        <p:spPr bwMode="auto">
          <a:xfrm>
            <a:off x="8704263" y="6503988"/>
            <a:ext cx="452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fld id="{65B5FE3E-F45F-41C6-916F-702A9F9A0BA5}" type="slidenum">
              <a:rPr lang="ru-RU" altLang="ru-RU" b="1">
                <a:solidFill>
                  <a:srgbClr val="C00000"/>
                </a:solidFill>
              </a:rPr>
              <a:pPr algn="r" eaLnBrk="1" hangingPunct="1"/>
              <a:t>35</a:t>
            </a:fld>
            <a:endParaRPr lang="ru-RU" altLang="ru-RU" b="1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Номер слайда 2"/>
          <p:cNvSpPr txBox="1">
            <a:spLocks/>
          </p:cNvSpPr>
          <p:nvPr/>
        </p:nvSpPr>
        <p:spPr bwMode="auto">
          <a:xfrm>
            <a:off x="8704263" y="6503988"/>
            <a:ext cx="4524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fld id="{70947B7B-F2DE-4063-B324-B6C3B4B21404}" type="slidenum">
              <a:rPr lang="ru-RU" altLang="ru-RU" b="1">
                <a:solidFill>
                  <a:srgbClr val="C00000"/>
                </a:solidFill>
              </a:rPr>
              <a:pPr algn="r" eaLnBrk="1" hangingPunct="1"/>
              <a:t>36</a:t>
            </a:fld>
            <a:endParaRPr lang="ru-RU" altLang="ru-RU" b="1">
              <a:solidFill>
                <a:srgbClr val="C00000"/>
              </a:solidFill>
            </a:endParaRPr>
          </a:p>
        </p:txBody>
      </p:sp>
      <p:sp>
        <p:nvSpPr>
          <p:cNvPr id="37891" name="Прямоугольник 4"/>
          <p:cNvSpPr>
            <a:spLocks noChangeArrowheads="1"/>
          </p:cNvSpPr>
          <p:nvPr/>
        </p:nvSpPr>
        <p:spPr bwMode="auto">
          <a:xfrm>
            <a:off x="201613" y="4665663"/>
            <a:ext cx="8770937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1600" b="1"/>
              <a:t>         Во второй половине декабря 2016 г. были завершены пуско-наладочные работы по установке квантово-оптической системы (КОС) «Сажень-ТМ» на территории Хартебистхукской радиоастрономической обсерватории (HartRAO), Южно-Африканская Республика, в рамках соглашения между АО «НПК «СПП» и HartRAO, заключенного 29 октября 2015 г. Это вторая по счету КОС зарубежного сегмента сети измерительных станций ГЛОНАСС, создаваемой АО «НПК «СПП» в рамках ОКР «Сигал», предусмотренной Федеральной целевой программой «Поддержание, развитие и использование системы ГЛОНАСС на 2012-2020 годы». </a:t>
            </a:r>
          </a:p>
        </p:txBody>
      </p:sp>
      <p:pic>
        <p:nvPicPr>
          <p:cNvPr id="37892" name="Picture 2" descr="C:\Users\user\Desktop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2125" y="1285875"/>
            <a:ext cx="5981700" cy="3368675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37893" name="Прямоугольник 5"/>
          <p:cNvSpPr>
            <a:spLocks noChangeArrowheads="1"/>
          </p:cNvSpPr>
          <p:nvPr/>
        </p:nvSpPr>
        <p:spPr bwMode="auto">
          <a:xfrm>
            <a:off x="893763" y="223838"/>
            <a:ext cx="803592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300" b="1">
                <a:solidFill>
                  <a:schemeClr val="bg1"/>
                </a:solidFill>
              </a:rPr>
              <a:t>«САЖЕНЬ-ТМ» НА ТЕРРИТОРИИ </a:t>
            </a:r>
          </a:p>
          <a:p>
            <a:pPr algn="ctr" eaLnBrk="1" hangingPunct="1"/>
            <a:r>
              <a:rPr lang="ru-RU" altLang="ru-RU" sz="2300" b="1">
                <a:solidFill>
                  <a:schemeClr val="bg1"/>
                </a:solidFill>
              </a:rPr>
              <a:t>ЮЖНО-АФРИКАНСКОЙ РЕСПУБЛИКИ (ЮАР)</a:t>
            </a:r>
            <a:endParaRPr lang="ru-RU" altLang="ru-RU" sz="23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9"/>
          <p:cNvSpPr txBox="1">
            <a:spLocks noChangeArrowheads="1"/>
          </p:cNvSpPr>
          <p:nvPr/>
        </p:nvSpPr>
        <p:spPr bwMode="auto">
          <a:xfrm>
            <a:off x="914400" y="344488"/>
            <a:ext cx="75120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400" b="1">
                <a:solidFill>
                  <a:schemeClr val="bg1"/>
                </a:solidFill>
                <a:cs typeface="Arial" pitchFamily="34" charset="0"/>
              </a:rPr>
              <a:t>АО «НПК «СПП»</a:t>
            </a:r>
          </a:p>
        </p:txBody>
      </p:sp>
      <p:pic>
        <p:nvPicPr>
          <p:cNvPr id="5" name="videoplayback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050" y="1325563"/>
            <a:ext cx="8782050" cy="497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58800" y="1928813"/>
            <a:ext cx="7924800" cy="3386137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rgbClr val="C00000"/>
                </a:solidFill>
                <a:latin typeface="Arial" charset="0"/>
                <a:cs typeface="Arial" charset="0"/>
              </a:rPr>
              <a:t>Акционерное общество </a:t>
            </a:r>
            <a:r>
              <a:rPr lang="ru-RU" sz="2800" b="1" dirty="0">
                <a:latin typeface="Arial" charset="0"/>
                <a:cs typeface="Arial" charset="0"/>
              </a:rPr>
              <a:t/>
            </a:r>
            <a:br>
              <a:rPr lang="ru-RU" sz="2800" b="1" dirty="0">
                <a:latin typeface="Arial" charset="0"/>
                <a:cs typeface="Arial" charset="0"/>
              </a:rPr>
            </a:br>
            <a:r>
              <a:rPr lang="ru-RU" sz="2800" b="1" dirty="0">
                <a:solidFill>
                  <a:schemeClr val="tx2"/>
                </a:solidFill>
                <a:latin typeface="Arial" charset="0"/>
                <a:cs typeface="Arial" charset="0"/>
              </a:rPr>
              <a:t>«НАУЧНО-ПРОИЗВОДСТВЕННАЯ КОРПОРАЦИЯ «СИСТЕМЫ  ПРЕЦИЗИОННОГО ПРИБОРОСТРОЕНИЯ»</a:t>
            </a:r>
            <a:r>
              <a:rPr lang="ru-RU" sz="2800" b="1" dirty="0">
                <a:latin typeface="Arial" charset="0"/>
                <a:cs typeface="Arial" charset="0"/>
              </a:rPr>
              <a:t/>
            </a:r>
            <a:br>
              <a:rPr lang="ru-RU" sz="2800" b="1" dirty="0">
                <a:latin typeface="Arial" charset="0"/>
                <a:cs typeface="Arial" charset="0"/>
              </a:rPr>
            </a:br>
            <a:r>
              <a:rPr lang="ru-RU" sz="2400" b="1">
                <a:solidFill>
                  <a:srgbClr val="C00000"/>
                </a:solidFill>
                <a:latin typeface="Arial" charset="0"/>
                <a:cs typeface="Arial" charset="0"/>
              </a:rPr>
              <a:t> (АО </a:t>
            </a:r>
            <a:r>
              <a:rPr lang="ru-RU" sz="2400" b="1" dirty="0">
                <a:solidFill>
                  <a:srgbClr val="C00000"/>
                </a:solidFill>
                <a:latin typeface="Arial" charset="0"/>
                <a:cs typeface="Arial" charset="0"/>
              </a:rPr>
              <a:t>«НПК «СПП») </a:t>
            </a:r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/>
            </a:r>
            <a:b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</a:br>
            <a: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/>
            </a:r>
            <a:b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</a:br>
            <a:r>
              <a:rPr lang="ru-RU" b="1" dirty="0">
                <a:latin typeface="Arial" charset="0"/>
                <a:cs typeface="Arial" charset="0"/>
              </a:rPr>
              <a:t>111024, Москва, ул.</a:t>
            </a:r>
            <a:r>
              <a:rPr lang="en-US" b="1" dirty="0">
                <a:latin typeface="Arial" charset="0"/>
                <a:cs typeface="Arial" charset="0"/>
              </a:rPr>
              <a:t> </a:t>
            </a:r>
            <a:r>
              <a:rPr lang="ru-RU" b="1" dirty="0">
                <a:latin typeface="Arial" charset="0"/>
                <a:cs typeface="Arial" charset="0"/>
              </a:rPr>
              <a:t>Авиамоторная, 53</a:t>
            </a:r>
            <a:br>
              <a:rPr lang="ru-RU" b="1" dirty="0">
                <a:latin typeface="Arial" charset="0"/>
                <a:cs typeface="Arial" charset="0"/>
              </a:rPr>
            </a:br>
            <a:r>
              <a:rPr lang="ru-RU" b="1" dirty="0">
                <a:latin typeface="Arial" charset="0"/>
                <a:cs typeface="Arial" charset="0"/>
              </a:rPr>
              <a:t>тел.: +7 (495) 234-98-47, факс: +7 (495) 234-98-59</a:t>
            </a:r>
            <a:br>
              <a:rPr lang="ru-RU" b="1" dirty="0">
                <a:latin typeface="Arial" charset="0"/>
                <a:cs typeface="Arial" charset="0"/>
              </a:rPr>
            </a:br>
            <a:r>
              <a:rPr lang="en-US" b="1" dirty="0">
                <a:latin typeface="Arial" charset="0"/>
                <a:cs typeface="Arial" charset="0"/>
              </a:rPr>
              <a:t>www.npk-spp.ru</a:t>
            </a:r>
            <a:endParaRPr lang="ru-RU" b="1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Перспектива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20355</TotalTime>
  <Words>1940</Words>
  <Application>Microsoft Office PowerPoint</Application>
  <PresentationFormat>Экран (4:3)</PresentationFormat>
  <Paragraphs>362</Paragraphs>
  <Slides>38</Slides>
  <Notes>4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Специальное оформление</vt:lpstr>
      <vt:lpstr>Слайд 1</vt:lpstr>
      <vt:lpstr>Слайд 2</vt:lpstr>
      <vt:lpstr>Слайд 3</vt:lpstr>
      <vt:lpstr>Слайд 4</vt:lpstr>
      <vt:lpstr>В интересах повышения  точностных характеристик системы  ГЛОНАСС «НПК «СПП» создал:</vt:lpstr>
      <vt:lpstr>Слайд 6</vt:lpstr>
      <vt:lpstr>ПЛАН РАЗМЕЩЕНИЯ РОССИЙСКИХ ЛАЗЕРНЫХ СТАНЦИЙ ЗА РУБЕЖОМ</vt:lpstr>
      <vt:lpstr>Слайд 8</vt:lpstr>
      <vt:lpstr>Слайд 9</vt:lpstr>
      <vt:lpstr>Слайд 10</vt:lpstr>
      <vt:lpstr>Слайд 11</vt:lpstr>
      <vt:lpstr>Слайд 12</vt:lpstr>
      <vt:lpstr>Мобильная однопунктовая система  для внешнетраЕкторных измерений  ММКОС «Сажень-ТА»</vt:lpstr>
      <vt:lpstr>УНИФИЦИРОВАННЫЙ МАЛОГАБАРИТНЫЙ КОМПЛЕКС ДОКУМЕНТИРОВАНИЯ ВИДЕОИНФОРМАЦИИ  «Сажень-обзор»</vt:lpstr>
      <vt:lpstr>РИСКИ, СОЗДАВАЕМЫЕ КОСМИЧЕСКИМ МУСОРОМ</vt:lpstr>
      <vt:lpstr>Слайд 16</vt:lpstr>
      <vt:lpstr>Слайд 17</vt:lpstr>
      <vt:lpstr>Слайд 18</vt:lpstr>
      <vt:lpstr>Слайд 19</vt:lpstr>
      <vt:lpstr>ОБЪЕКТИВЫ ОЭК ОКМ</vt:lpstr>
      <vt:lpstr>ОБЪЕКТИВ СОВА-75-О</vt:lpstr>
      <vt:lpstr>ФОТОПРИЕМНОЕ УСТРОЙСТВО ФПУ-М</vt:lpstr>
      <vt:lpstr>ОБЪЕКТИВ СОВА-25</vt:lpstr>
      <vt:lpstr>ОБЪЕКТИВ СОВА-5</vt:lpstr>
      <vt:lpstr>ФОТОПРИЕМНОЕ УСТРОЙСТВО ФПУ-Ш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Панели лазерных отражателей для экспериментальных космических аппаратов «GALILEO»</vt:lpstr>
      <vt:lpstr>Слайд 36</vt:lpstr>
      <vt:lpstr>Слайд 37</vt:lpstr>
      <vt:lpstr>Слайд 38</vt:lpstr>
    </vt:vector>
  </TitlesOfParts>
  <Company>NIIPP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Kuzmina</dc:creator>
  <cp:lastModifiedBy>Lenovo</cp:lastModifiedBy>
  <cp:revision>1287</cp:revision>
  <cp:lastPrinted>2016-10-27T13:28:05Z</cp:lastPrinted>
  <dcterms:created xsi:type="dcterms:W3CDTF">2006-05-23T10:12:08Z</dcterms:created>
  <dcterms:modified xsi:type="dcterms:W3CDTF">2021-11-21T08:16:22Z</dcterms:modified>
</cp:coreProperties>
</file>